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0"/>
  </p:handoutMasterIdLst>
  <p:sldIdLst>
    <p:sldId id="258" r:id="rId2"/>
    <p:sldId id="314" r:id="rId3"/>
    <p:sldId id="307" r:id="rId4"/>
    <p:sldId id="359" r:id="rId5"/>
    <p:sldId id="360" r:id="rId6"/>
    <p:sldId id="315" r:id="rId7"/>
    <p:sldId id="316" r:id="rId8"/>
    <p:sldId id="317" r:id="rId9"/>
    <p:sldId id="318" r:id="rId10"/>
    <p:sldId id="361" r:id="rId11"/>
    <p:sldId id="320" r:id="rId12"/>
    <p:sldId id="321" r:id="rId13"/>
    <p:sldId id="362" r:id="rId14"/>
    <p:sldId id="322" r:id="rId15"/>
    <p:sldId id="363" r:id="rId16"/>
    <p:sldId id="323" r:id="rId17"/>
    <p:sldId id="324" r:id="rId18"/>
    <p:sldId id="326" r:id="rId19"/>
    <p:sldId id="325" r:id="rId20"/>
    <p:sldId id="327" r:id="rId21"/>
    <p:sldId id="329" r:id="rId22"/>
    <p:sldId id="364" r:id="rId23"/>
    <p:sldId id="328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65" r:id="rId32"/>
    <p:sldId id="338" r:id="rId33"/>
    <p:sldId id="343" r:id="rId34"/>
    <p:sldId id="344" r:id="rId35"/>
    <p:sldId id="345" r:id="rId36"/>
    <p:sldId id="346" r:id="rId37"/>
    <p:sldId id="366" r:id="rId38"/>
    <p:sldId id="347" r:id="rId39"/>
    <p:sldId id="348" r:id="rId40"/>
    <p:sldId id="349" r:id="rId41"/>
    <p:sldId id="350" r:id="rId42"/>
    <p:sldId id="351" r:id="rId43"/>
    <p:sldId id="353" r:id="rId44"/>
    <p:sldId id="354" r:id="rId45"/>
    <p:sldId id="355" r:id="rId46"/>
    <p:sldId id="356" r:id="rId47"/>
    <p:sldId id="357" r:id="rId48"/>
    <p:sldId id="358" r:id="rId49"/>
  </p:sldIdLst>
  <p:sldSz cx="9144000" cy="6858000" type="screen4x3"/>
  <p:notesSz cx="6858000" cy="9144000"/>
  <p:embeddedFontLst>
    <p:embeddedFont>
      <p:font typeface="나눔손글씨 펜" panose="020B0600000101010101" charset="-127"/>
      <p:regular r:id="rId51"/>
    </p:embeddedFont>
    <p:embeddedFont>
      <p:font typeface="HY견고딕" panose="0203060000010101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4660"/>
  </p:normalViewPr>
  <p:slideViewPr>
    <p:cSldViewPr>
      <p:cViewPr varScale="1">
        <p:scale>
          <a:sx n="108" d="100"/>
          <a:sy n="108" d="100"/>
        </p:scale>
        <p:origin x="20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2022-04-01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기계 학습과 인식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적용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모델링과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훈련 집합과 테스트 집합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훈련 집합</a:t>
            </a:r>
            <a:r>
              <a:rPr lang="en-US" altLang="ko-KR" dirty="0"/>
              <a:t>: </a:t>
            </a:r>
            <a:r>
              <a:rPr lang="ko-KR" altLang="en-US" dirty="0"/>
              <a:t>기계 학습 모델을 학습하는데 쓰는 데이터로서 특징 벡터와 레이블 정보를 모두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 집합</a:t>
            </a:r>
            <a:r>
              <a:rPr lang="en-US" altLang="ko-KR" dirty="0"/>
              <a:t>: </a:t>
            </a:r>
            <a:r>
              <a:rPr lang="ko-KR" altLang="en-US" dirty="0"/>
              <a:t>학습을 마친 모델의 성능을 측정하는데 쓰는 데이터로서 예측할 때는 특징 벡터 정보만 제공하고</a:t>
            </a:r>
            <a:r>
              <a:rPr lang="en-US" altLang="ko-KR" dirty="0"/>
              <a:t>, </a:t>
            </a:r>
            <a:r>
              <a:rPr lang="ko-KR" altLang="en-US" dirty="0"/>
              <a:t>예측 결과를 가지고 </a:t>
            </a:r>
            <a:r>
              <a:rPr lang="ko-KR" altLang="en-US" dirty="0" err="1"/>
              <a:t>정확률을</a:t>
            </a:r>
            <a:r>
              <a:rPr lang="ko-KR" altLang="en-US" dirty="0"/>
              <a:t> 측정할 때 레이블 정보를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05064"/>
            <a:ext cx="76676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 제품의 설계와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3-1]</a:t>
            </a:r>
            <a:r>
              <a:rPr lang="ko-KR" altLang="en-US" dirty="0"/>
              <a:t>은 인공지능 제품의 핵심</a:t>
            </a:r>
            <a:endParaRPr lang="en-US" altLang="ko-KR" dirty="0"/>
          </a:p>
          <a:p>
            <a:pPr lvl="1"/>
            <a:r>
              <a:rPr lang="ko-KR" altLang="en-US" dirty="0"/>
              <a:t>데이터를 읽고 모델링과 예측을 수행</a:t>
            </a:r>
            <a:endParaRPr lang="en-US" altLang="ko-KR" dirty="0"/>
          </a:p>
          <a:p>
            <a:pPr lvl="1"/>
            <a:r>
              <a:rPr lang="ko-KR" altLang="en-US" dirty="0"/>
              <a:t>붓꽃 영상을 획득하고 특징을 추출하는 컴퓨터 비전 모듈을 </a:t>
            </a:r>
            <a:r>
              <a:rPr lang="ko-KR" altLang="en-US" dirty="0" err="1"/>
              <a:t>전처리로</a:t>
            </a:r>
            <a:r>
              <a:rPr lang="ko-KR" altLang="en-US" dirty="0"/>
              <a:t> 붙이면 붓꽃 인식 프로그램 완성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실용적인 시스템 사례</a:t>
            </a:r>
            <a:endParaRPr lang="en-US" altLang="ko-KR" dirty="0"/>
          </a:p>
          <a:p>
            <a:pPr lvl="1"/>
            <a:r>
              <a:rPr lang="ko-KR" altLang="en-US" dirty="0"/>
              <a:t>과일 등급 분류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3-4(b)])</a:t>
            </a:r>
          </a:p>
          <a:p>
            <a:pPr lvl="1"/>
            <a:r>
              <a:rPr lang="ko-KR" altLang="en-US" dirty="0"/>
              <a:t>딸기</a:t>
            </a:r>
            <a:r>
              <a:rPr lang="en-US" altLang="ko-KR" dirty="0"/>
              <a:t> </a:t>
            </a:r>
            <a:r>
              <a:rPr lang="ko-KR" altLang="en-US" dirty="0"/>
              <a:t>따는 로봇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3-4(c)])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모두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3-1]</a:t>
            </a:r>
            <a:r>
              <a:rPr lang="ko-KR" altLang="en-US" dirty="0"/>
              <a:t>의 과정을 따름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6408712" cy="20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과일 등급을 분류하는 기계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사과를 상중하의 세 부류로 분류하는 인공지능</a:t>
            </a:r>
            <a:r>
              <a:rPr lang="en-US" altLang="ko-KR" dirty="0"/>
              <a:t> </a:t>
            </a:r>
            <a:r>
              <a:rPr lang="ko-KR" altLang="en-US" dirty="0"/>
              <a:t>기계의 설계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dirty="0"/>
              <a:t>데이터 확보</a:t>
            </a:r>
            <a:endParaRPr lang="en-US" altLang="ko-KR" dirty="0"/>
          </a:p>
          <a:p>
            <a:pPr lvl="2"/>
            <a:r>
              <a:rPr lang="ko-KR" altLang="en-US" dirty="0"/>
              <a:t>상중하 비율이 비슷하게 수천 개의 사과 수집</a:t>
            </a:r>
            <a:r>
              <a:rPr lang="en-US" altLang="ko-KR" dirty="0"/>
              <a:t>(</a:t>
            </a:r>
            <a:r>
              <a:rPr lang="ko-KR" altLang="en-US" dirty="0"/>
              <a:t>데이터 편향</a:t>
            </a:r>
            <a:r>
              <a:rPr lang="en-US" altLang="ko-KR" baseline="-25000" dirty="0"/>
              <a:t>data bias</a:t>
            </a:r>
            <a:r>
              <a:rPr lang="ko-KR" altLang="en-US" dirty="0"/>
              <a:t>을 방지하기 위해 여러 농장에서 수집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카메라로</a:t>
            </a:r>
            <a:r>
              <a:rPr lang="en-US" altLang="ko-KR" dirty="0"/>
              <a:t> </a:t>
            </a:r>
            <a:r>
              <a:rPr lang="ko-KR" altLang="en-US" dirty="0"/>
              <a:t>촬영하여 파일에 저장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dirty="0"/>
              <a:t>특징 벡터와 레이블 준비</a:t>
            </a:r>
            <a:endParaRPr lang="en-US" altLang="ko-KR" dirty="0"/>
          </a:p>
          <a:p>
            <a:pPr lvl="2"/>
            <a:r>
              <a:rPr lang="ko-KR" altLang="en-US" dirty="0"/>
              <a:t>어떤 특징을 사용할까</a:t>
            </a:r>
            <a:r>
              <a:rPr lang="en-US" altLang="ko-KR" dirty="0"/>
              <a:t>?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사과의 크기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표면의 </a:t>
            </a:r>
            <a:r>
              <a:rPr lang="ko-KR" altLang="en-US" dirty="0" err="1"/>
              <a:t>균일도는</a:t>
            </a:r>
            <a:r>
              <a:rPr lang="ko-KR" altLang="en-US" dirty="0"/>
              <a:t> 분별력이 높은 특징 </a:t>
            </a:r>
            <a:endParaRPr lang="en-US" altLang="ko-KR" dirty="0"/>
          </a:p>
          <a:p>
            <a:pPr lvl="2"/>
            <a:r>
              <a:rPr lang="ko-KR" altLang="en-US" dirty="0"/>
              <a:t>컴퓨터 비전 기술로 특징 추출 프로그램 작성</a:t>
            </a:r>
            <a:r>
              <a:rPr lang="en-US" altLang="ko-KR" dirty="0"/>
              <a:t>. </a:t>
            </a:r>
            <a:r>
              <a:rPr lang="ko-KR" altLang="en-US" dirty="0"/>
              <a:t>특징 추출하여 </a:t>
            </a:r>
            <a:r>
              <a:rPr lang="en-US" altLang="ko-KR" dirty="0" err="1"/>
              <a:t>apple.data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2"/>
            <a:r>
              <a:rPr lang="ko-KR" altLang="en-US" dirty="0"/>
              <a:t>사과 분류 전문가를 고용하여 </a:t>
            </a:r>
            <a:r>
              <a:rPr lang="ko-KR" altLang="en-US" dirty="0" err="1"/>
              <a:t>레이블링</a:t>
            </a:r>
            <a:r>
              <a:rPr lang="en-US" altLang="ko-KR" dirty="0"/>
              <a:t>. </a:t>
            </a:r>
            <a:r>
              <a:rPr lang="en-US" altLang="ko-KR" dirty="0" err="1"/>
              <a:t>apple.target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dirty="0"/>
              <a:t>학습하는 과정을 프로그래밍</a:t>
            </a:r>
            <a:r>
              <a:rPr lang="en-US" altLang="ko-KR" dirty="0"/>
              <a:t>(</a:t>
            </a:r>
            <a:r>
              <a:rPr lang="ko-KR" altLang="en-US" dirty="0"/>
              <a:t>훈련 데이터 사용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4"/>
            </a:pPr>
            <a:r>
              <a:rPr lang="ko-KR" altLang="en-US" dirty="0"/>
              <a:t>예측 과정을 프로그래밍</a:t>
            </a:r>
            <a:r>
              <a:rPr lang="en-US" altLang="ko-KR" dirty="0"/>
              <a:t>(</a:t>
            </a:r>
            <a:r>
              <a:rPr lang="ko-KR" altLang="en-US" dirty="0"/>
              <a:t>새로 수집한 테스트 데이터 사용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509120"/>
            <a:ext cx="5657850" cy="942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6165304"/>
            <a:ext cx="52387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과일 등급을 분류하는 기계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7247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규칙 기반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고전적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규칙 기반 방법</a:t>
            </a:r>
            <a:endParaRPr lang="en-US" altLang="ko-KR" dirty="0"/>
          </a:p>
          <a:p>
            <a:pPr lvl="1"/>
            <a:r>
              <a:rPr lang="ko-KR" altLang="en-US" dirty="0"/>
              <a:t>분류하는 규칙을 사람이 구현</a:t>
            </a:r>
            <a:r>
              <a:rPr lang="en-US" altLang="ko-KR" dirty="0"/>
              <a:t>.</a:t>
            </a:r>
            <a:r>
              <a:rPr lang="ko-KR" altLang="en-US" dirty="0"/>
              <a:t> 예</a:t>
            </a:r>
            <a:r>
              <a:rPr lang="en-US" altLang="ko-KR" dirty="0"/>
              <a:t>)“</a:t>
            </a:r>
            <a:r>
              <a:rPr lang="ko-KR" altLang="en-US" dirty="0"/>
              <a:t>꽃잎의 길이가 </a:t>
            </a:r>
            <a:r>
              <a:rPr lang="en-US" altLang="ko-KR" dirty="0"/>
              <a:t>a</a:t>
            </a:r>
            <a:r>
              <a:rPr lang="ko-KR" altLang="en-US" dirty="0"/>
              <a:t>보다 크고</a:t>
            </a:r>
            <a:r>
              <a:rPr lang="en-US" altLang="ko-KR" dirty="0"/>
              <a:t>, </a:t>
            </a:r>
            <a:r>
              <a:rPr lang="ko-KR" altLang="en-US" dirty="0"/>
              <a:t>꽃잎의 너비가 </a:t>
            </a:r>
            <a:r>
              <a:rPr lang="en-US" altLang="ko-KR" dirty="0"/>
              <a:t>b</a:t>
            </a:r>
            <a:r>
              <a:rPr lang="ko-KR" altLang="en-US" dirty="0"/>
              <a:t>보다 작으면 </a:t>
            </a:r>
            <a:r>
              <a:rPr lang="en-US" altLang="ko-KR" dirty="0" err="1"/>
              <a:t>Setosa</a:t>
            </a:r>
            <a:r>
              <a:rPr lang="en-US" altLang="ko-KR" dirty="0"/>
              <a:t>”</a:t>
            </a:r>
            <a:r>
              <a:rPr lang="ko-KR" altLang="en-US" dirty="0"/>
              <a:t>라는 규칙에서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사람이 결정해 줌</a:t>
            </a:r>
            <a:endParaRPr lang="en-US" altLang="ko-KR" dirty="0"/>
          </a:p>
          <a:p>
            <a:pPr lvl="1"/>
            <a:r>
              <a:rPr lang="ko-KR" altLang="en-US" dirty="0"/>
              <a:t>큰 데이터셋에서는 불가능하고</a:t>
            </a:r>
            <a:r>
              <a:rPr lang="en-US" altLang="ko-KR" dirty="0"/>
              <a:t>,</a:t>
            </a:r>
            <a:r>
              <a:rPr lang="ko-KR" altLang="en-US" dirty="0"/>
              <a:t> 데이터가 바뀌면 처음부터 새로 작업해야 하는 비효율성</a:t>
            </a:r>
            <a:endParaRPr lang="en-US" altLang="ko-KR" dirty="0"/>
          </a:p>
          <a:p>
            <a:r>
              <a:rPr lang="ko-KR" altLang="en-US" dirty="0"/>
              <a:t>기계 학습 방법</a:t>
            </a:r>
            <a:endParaRPr lang="en-US" altLang="ko-KR" dirty="0"/>
          </a:p>
          <a:p>
            <a:pPr lvl="1"/>
            <a:r>
              <a:rPr lang="ko-KR" altLang="en-US" dirty="0"/>
              <a:t>특징 벡터를 추출하고 레이블을 붙이는 과정은 규칙 기반과 동일</a:t>
            </a:r>
            <a:r>
              <a:rPr lang="en-US" altLang="ko-KR" dirty="0"/>
              <a:t>(</a:t>
            </a:r>
            <a:r>
              <a:rPr lang="ko-KR" altLang="en-US" dirty="0"/>
              <a:t>수작업 특징</a:t>
            </a:r>
            <a:r>
              <a:rPr lang="en-US" altLang="ko-KR" baseline="-25000" dirty="0"/>
              <a:t>hand-crafted feature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규칙 만드는 일은 기계학습 모델을 이용하여 자동으로 수행</a:t>
            </a:r>
            <a:r>
              <a:rPr lang="en-US" altLang="ko-KR" dirty="0"/>
              <a:t>(</a:t>
            </a:r>
            <a:r>
              <a:rPr lang="ko-KR" altLang="en-US" dirty="0"/>
              <a:t>이 책의 </a:t>
            </a:r>
            <a:r>
              <a:rPr lang="en-US" altLang="ko-KR" dirty="0"/>
              <a:t>3~4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딥러닝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r>
              <a:rPr lang="ko-KR" altLang="en-US" dirty="0"/>
              <a:t>레이블을 붙이는 과정은 기계 학습과 동일</a:t>
            </a:r>
            <a:endParaRPr lang="en-US" altLang="ko-KR" dirty="0"/>
          </a:p>
          <a:p>
            <a:pPr lvl="1"/>
            <a:r>
              <a:rPr lang="ko-KR" altLang="en-US" dirty="0"/>
              <a:t>특징 벡터를 학습이 자동으로 알아냄</a:t>
            </a:r>
            <a:r>
              <a:rPr lang="en-US" altLang="ko-KR" dirty="0"/>
              <a:t>. </a:t>
            </a:r>
            <a:r>
              <a:rPr lang="ko-KR" altLang="en-US" dirty="0"/>
              <a:t>특징 학습</a:t>
            </a:r>
            <a:r>
              <a:rPr lang="en-US" altLang="ko-KR" baseline="-25000" dirty="0"/>
              <a:t>feature learning</a:t>
            </a:r>
            <a:r>
              <a:rPr lang="ko-KR" altLang="en-US" dirty="0"/>
              <a:t> 또는 표현 학습</a:t>
            </a:r>
            <a:r>
              <a:rPr lang="en-US" altLang="ko-KR" baseline="-25000" dirty="0"/>
              <a:t>representation learning</a:t>
            </a:r>
            <a:r>
              <a:rPr lang="ko-KR" altLang="en-US" dirty="0"/>
              <a:t>을 한다고 말함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특징 추출과 분류를 동시에 최적화하므로 뛰어난 성능 보장</a:t>
            </a:r>
            <a:endParaRPr lang="en-US" altLang="ko-KR" dirty="0"/>
          </a:p>
          <a:p>
            <a:pPr lvl="2"/>
            <a:r>
              <a:rPr lang="ko-KR" altLang="en-US" dirty="0"/>
              <a:t>인공지능 제품 제작이 빠름</a:t>
            </a:r>
            <a:endParaRPr lang="en-US" altLang="ko-KR" dirty="0"/>
          </a:p>
          <a:p>
            <a:pPr lvl="1"/>
            <a:r>
              <a:rPr lang="ko-KR" altLang="en-US" dirty="0"/>
              <a:t>이 책의 </a:t>
            </a:r>
            <a:r>
              <a:rPr lang="en-US" altLang="ko-KR" dirty="0"/>
              <a:t>5</a:t>
            </a:r>
            <a:r>
              <a:rPr lang="ko-KR" altLang="en-US" dirty="0"/>
              <a:t>장 이후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64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규칙 기반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고전적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76866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4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절은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공간에서 데이터 분포를 살펴보고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라이브러리가 제공하는 여러 가지 </a:t>
            </a:r>
            <a:r>
              <a:rPr lang="ko-KR" altLang="en-US" dirty="0" err="1"/>
              <a:t>데이터셋을</a:t>
            </a:r>
            <a:r>
              <a:rPr lang="ko-KR" altLang="en-US" dirty="0"/>
              <a:t> 소개함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993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공간에서 데이터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iris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특징이</a:t>
            </a:r>
            <a:r>
              <a:rPr lang="en-US" altLang="ko-KR" dirty="0"/>
              <a:t> 4</a:t>
            </a:r>
            <a:r>
              <a:rPr lang="ko-KR" altLang="en-US" dirty="0"/>
              <a:t>개이므로 </a:t>
            </a:r>
            <a:r>
              <a:rPr lang="en-US" altLang="ko-KR" dirty="0"/>
              <a:t>4</a:t>
            </a:r>
            <a:r>
              <a:rPr lang="ko-KR" altLang="en-US" dirty="0"/>
              <a:t>차원 특징 공간을 형성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150</a:t>
            </a:r>
            <a:r>
              <a:rPr lang="ko-KR" altLang="en-US" dirty="0"/>
              <a:t>개 샘플 각각은 </a:t>
            </a:r>
            <a:r>
              <a:rPr lang="en-US" altLang="ko-KR" dirty="0"/>
              <a:t>4</a:t>
            </a:r>
            <a:r>
              <a:rPr lang="ko-KR" altLang="en-US" dirty="0"/>
              <a:t>차원 특징 공간의 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3-2]</a:t>
            </a:r>
            <a:r>
              <a:rPr lang="ko-KR" altLang="en-US" dirty="0"/>
              <a:t>는 차원을 하나 제외하고 </a:t>
            </a:r>
            <a:r>
              <a:rPr lang="en-US" altLang="ko-KR" dirty="0"/>
              <a:t>3</a:t>
            </a:r>
            <a:r>
              <a:rPr lang="ko-KR" altLang="en-US" dirty="0"/>
              <a:t>차원 공간에 데이터 분포를 그림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996952"/>
            <a:ext cx="8001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공간에서 데이터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특징 공간에서 데이터 분포 관찰</a:t>
            </a:r>
            <a:r>
              <a:rPr lang="en-US" altLang="ko-KR" dirty="0"/>
              <a:t>([</a:t>
            </a:r>
            <a:r>
              <a:rPr lang="ko-KR" altLang="en-US" dirty="0"/>
              <a:t>프로그램</a:t>
            </a:r>
            <a:r>
              <a:rPr lang="en-US" altLang="ko-KR" dirty="0"/>
              <a:t> 3-2]</a:t>
            </a:r>
            <a:r>
              <a:rPr lang="ko-KR" altLang="en-US" dirty="0"/>
              <a:t>의 실행 결과인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3-5(b)])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petal width(</a:t>
            </a:r>
            <a:r>
              <a:rPr lang="ko-KR" altLang="en-US" dirty="0"/>
              <a:t>수직 축</a:t>
            </a:r>
            <a:r>
              <a:rPr lang="en-US" altLang="ko-KR" dirty="0"/>
              <a:t>)</a:t>
            </a:r>
            <a:r>
              <a:rPr lang="ko-KR" altLang="en-US" dirty="0"/>
              <a:t>에 대해 </a:t>
            </a:r>
            <a:r>
              <a:rPr lang="en-US" altLang="ko-KR" dirty="0" err="1"/>
              <a:t>Setosa</a:t>
            </a:r>
            <a:r>
              <a:rPr lang="ko-KR" altLang="en-US" dirty="0"/>
              <a:t>는 아래쪽</a:t>
            </a:r>
            <a:r>
              <a:rPr lang="en-US" altLang="ko-KR" dirty="0"/>
              <a:t>, </a:t>
            </a:r>
            <a:r>
              <a:rPr lang="en-US" altLang="ko-KR" dirty="0" err="1"/>
              <a:t>Virginica</a:t>
            </a:r>
            <a:r>
              <a:rPr lang="ko-KR" altLang="en-US" dirty="0"/>
              <a:t>는 위쪽에 분포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3-1(b)]</a:t>
            </a:r>
            <a:r>
              <a:rPr lang="ko-KR" altLang="en-US" dirty="0"/>
              <a:t>의 실행 결과와 일치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petal width</a:t>
            </a:r>
            <a:r>
              <a:rPr lang="ko-KR" altLang="en-US" dirty="0">
                <a:sym typeface="Wingdings" panose="05000000000000000000" pitchFamily="2" charset="2"/>
              </a:rPr>
              <a:t> 특징은 분별력</a:t>
            </a:r>
            <a:r>
              <a:rPr lang="en-US" altLang="ko-KR" baseline="-25000" dirty="0">
                <a:sym typeface="Wingdings" panose="05000000000000000000" pitchFamily="2" charset="2"/>
              </a:rPr>
              <a:t>discriminating power</a:t>
            </a:r>
            <a:r>
              <a:rPr lang="ko-KR" altLang="en-US" dirty="0">
                <a:sym typeface="Wingdings" panose="05000000000000000000" pitchFamily="2" charset="2"/>
              </a:rPr>
              <a:t>이 뛰어남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sepal width</a:t>
            </a:r>
            <a:r>
              <a:rPr lang="ko-KR" altLang="en-US" dirty="0">
                <a:sym typeface="Wingdings" panose="05000000000000000000" pitchFamily="2" charset="2"/>
              </a:rPr>
              <a:t> 축은 세 부류가 많이 겹쳐서 분별력이 낮음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전체적으로 보면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 부류가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차원 공간에서 서로 다른 영역을 차지하는데 몇 개 샘플은 겹쳐 나타남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12976"/>
            <a:ext cx="635480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5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공간에서 데이터 분포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230319" cy="26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4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사람은</a:t>
            </a:r>
            <a:r>
              <a:rPr lang="en-US" altLang="ko-KR" dirty="0"/>
              <a:t> </a:t>
            </a:r>
            <a:r>
              <a:rPr lang="ko-KR" altLang="en-US" dirty="0"/>
              <a:t>끊임없이 주위 환경을 인식</a:t>
            </a:r>
            <a:endParaRPr lang="en-US" altLang="ko-KR" dirty="0"/>
          </a:p>
          <a:p>
            <a:pPr lvl="1"/>
            <a:r>
              <a:rPr lang="ko-KR" altLang="en-US" dirty="0"/>
              <a:t>타인이 말한 소리</a:t>
            </a:r>
            <a:r>
              <a:rPr lang="en-US" altLang="ko-KR" dirty="0"/>
              <a:t>, 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감정 등을 인식</a:t>
            </a:r>
            <a:endParaRPr lang="en-US" altLang="ko-KR" dirty="0"/>
          </a:p>
          <a:p>
            <a:pPr lvl="1"/>
            <a:r>
              <a:rPr lang="ko-KR" altLang="en-US" dirty="0"/>
              <a:t>생존과 자기 발전에 필수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주위 환경을 인식하는 인공지능</a:t>
            </a:r>
            <a:endParaRPr lang="en-US" altLang="ko-KR" dirty="0"/>
          </a:p>
          <a:p>
            <a:pPr lvl="1"/>
            <a:r>
              <a:rPr lang="ko-KR" altLang="en-US" dirty="0"/>
              <a:t>자율 </a:t>
            </a:r>
            <a:r>
              <a:rPr lang="ko-KR" altLang="en-US" dirty="0" err="1"/>
              <a:t>주행차</a:t>
            </a:r>
            <a:r>
              <a:rPr lang="en-US" altLang="ko-KR" dirty="0"/>
              <a:t>, </a:t>
            </a:r>
            <a:r>
              <a:rPr lang="ko-KR" altLang="en-US" dirty="0"/>
              <a:t>음성인식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주문 받는 로봇 등</a:t>
            </a:r>
            <a:endParaRPr lang="en-US" altLang="ko-KR" dirty="0"/>
          </a:p>
          <a:p>
            <a:pPr lvl="1"/>
            <a:r>
              <a:rPr lang="ko-KR" altLang="en-US" dirty="0"/>
              <a:t>이 장에서는</a:t>
            </a:r>
            <a:r>
              <a:rPr lang="en-US" altLang="ko-KR" dirty="0"/>
              <a:t> </a:t>
            </a:r>
            <a:r>
              <a:rPr lang="ko-KR" altLang="en-US" dirty="0"/>
              <a:t>인식 프로그램을 만드는데 필요한 기계 학습의 기초 지식을 공부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신경망</a:t>
            </a:r>
            <a:r>
              <a:rPr lang="en-US" altLang="ko-KR" dirty="0"/>
              <a:t>, </a:t>
            </a:r>
            <a:r>
              <a:rPr lang="ko-KR" altLang="en-US" dirty="0" err="1"/>
              <a:t>딥러닝의</a:t>
            </a:r>
            <a:r>
              <a:rPr lang="ko-KR" altLang="en-US" dirty="0"/>
              <a:t> 관계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30904"/>
            <a:ext cx="3168352" cy="24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두 가지 필기 숫자 </a:t>
            </a:r>
            <a:r>
              <a:rPr lang="ko-KR" altLang="en-US" dirty="0" err="1"/>
              <a:t>데이터셋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 err="1"/>
              <a:t>데이터셋</a:t>
            </a:r>
            <a:r>
              <a:rPr lang="en-US" altLang="ko-KR" dirty="0"/>
              <a:t>: 8*8 </a:t>
            </a:r>
            <a:r>
              <a:rPr lang="ko-KR" altLang="en-US" dirty="0"/>
              <a:t>맵</a:t>
            </a:r>
            <a:r>
              <a:rPr lang="en-US" altLang="ko-KR" dirty="0"/>
              <a:t>(64</a:t>
            </a:r>
            <a:r>
              <a:rPr lang="ko-KR" altLang="en-US" dirty="0"/>
              <a:t>개 </a:t>
            </a:r>
            <a:r>
              <a:rPr lang="ko-KR" altLang="en-US" dirty="0" err="1"/>
              <a:t>화소</a:t>
            </a:r>
            <a:r>
              <a:rPr lang="en-US" altLang="ko-KR" dirty="0"/>
              <a:t>), 1797</a:t>
            </a:r>
            <a:r>
              <a:rPr lang="ko-KR" altLang="en-US" dirty="0"/>
              <a:t>개 샘플</a:t>
            </a:r>
            <a:r>
              <a:rPr lang="en-US" altLang="ko-KR" dirty="0"/>
              <a:t>, [0,16] </a:t>
            </a:r>
            <a:r>
              <a:rPr lang="ko-KR" altLang="en-US" dirty="0" err="1"/>
              <a:t>명암값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MNIST </a:t>
            </a:r>
            <a:r>
              <a:rPr lang="ko-KR" altLang="en-US" dirty="0" err="1"/>
              <a:t>데이터셋</a:t>
            </a:r>
            <a:r>
              <a:rPr lang="en-US" altLang="ko-KR" dirty="0"/>
              <a:t>: 28*28</a:t>
            </a:r>
            <a:r>
              <a:rPr lang="ko-KR" altLang="en-US" dirty="0"/>
              <a:t>맵</a:t>
            </a:r>
            <a:r>
              <a:rPr lang="en-US" altLang="ko-KR" dirty="0"/>
              <a:t>(784</a:t>
            </a:r>
            <a:r>
              <a:rPr lang="ko-KR" altLang="en-US" dirty="0"/>
              <a:t>개 </a:t>
            </a:r>
            <a:r>
              <a:rPr lang="ko-KR" altLang="en-US" dirty="0" err="1"/>
              <a:t>화소</a:t>
            </a:r>
            <a:r>
              <a:rPr lang="en-US" altLang="ko-KR" dirty="0"/>
              <a:t>), 7</a:t>
            </a:r>
            <a:r>
              <a:rPr lang="ko-KR" altLang="en-US" dirty="0"/>
              <a:t>만개 샘플</a:t>
            </a:r>
            <a:r>
              <a:rPr lang="en-US" altLang="ko-KR" dirty="0"/>
              <a:t>, [0,255] </a:t>
            </a:r>
            <a:r>
              <a:rPr lang="ko-KR" altLang="en-US" dirty="0" err="1"/>
              <a:t>명암값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770972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6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3-3(a)]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샘플 디스플레이와</a:t>
            </a:r>
            <a:r>
              <a:rPr lang="en-US" altLang="ko-KR" dirty="0"/>
              <a:t>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 err="1"/>
              <a:t>화소값</a:t>
            </a:r>
            <a:r>
              <a:rPr lang="en-US" altLang="ko-KR" dirty="0"/>
              <a:t>)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01609"/>
            <a:ext cx="7206558" cy="33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6480720" cy="3047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365105"/>
            <a:ext cx="7560840" cy="2016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74232" y="1491180"/>
            <a:ext cx="552616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어떤 특징을 사용해야 높은 성능을 얻을 수 있을까</a:t>
            </a:r>
            <a:r>
              <a:rPr lang="en-US" altLang="ko-KR" sz="1400" dirty="0">
                <a:solidFill>
                  <a:srgbClr val="0000FF"/>
                </a:solidFill>
              </a:rPr>
              <a:t>? (3.4 </a:t>
            </a:r>
            <a:r>
              <a:rPr lang="ko-KR" altLang="en-US" sz="1400" dirty="0">
                <a:solidFill>
                  <a:srgbClr val="0000FF"/>
                </a:solidFill>
              </a:rPr>
              <a:t>절의 주제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123728" y="1700808"/>
            <a:ext cx="450504" cy="30082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1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lfw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lfw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(labeled faces in the wild)</a:t>
            </a:r>
            <a:r>
              <a:rPr lang="en-US" altLang="ko-KR" dirty="0"/>
              <a:t>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5749</a:t>
            </a:r>
            <a:r>
              <a:rPr lang="ko-KR" altLang="en-US" dirty="0"/>
              <a:t>명의 유명인의 얼굴 영상 </a:t>
            </a:r>
            <a:r>
              <a:rPr lang="en-US" altLang="ko-KR" dirty="0"/>
              <a:t>13233</a:t>
            </a:r>
            <a:r>
              <a:rPr lang="ko-KR" altLang="en-US" dirty="0"/>
              <a:t>장</a:t>
            </a:r>
            <a:r>
              <a:rPr lang="en-US" altLang="ko-KR" dirty="0"/>
              <a:t>. 50*37</a:t>
            </a:r>
            <a:r>
              <a:rPr lang="ko-KR" altLang="en-US" dirty="0"/>
              <a:t>맵</a:t>
            </a:r>
            <a:r>
              <a:rPr lang="en-US" altLang="ko-KR" dirty="0"/>
              <a:t>. [0,255] </a:t>
            </a:r>
            <a:r>
              <a:rPr lang="ko-KR" altLang="en-US" dirty="0"/>
              <a:t>명암 값</a:t>
            </a:r>
            <a:endParaRPr lang="en-US" altLang="ko-KR" dirty="0"/>
          </a:p>
          <a:p>
            <a:pPr lvl="1"/>
            <a:r>
              <a:rPr lang="ko-KR" altLang="en-US" dirty="0"/>
              <a:t>데이터 편향 주의</a:t>
            </a:r>
            <a:r>
              <a:rPr lang="en-US" altLang="ko-KR" dirty="0"/>
              <a:t>(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흑인 등이 적어 얼굴 인식 프로그램을 제작하는데 부적절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6840760" cy="45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20newsgroups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20newsgroups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ko-KR" altLang="en-US" dirty="0"/>
              <a:t>웹에서 수집한 문서를 </a:t>
            </a:r>
            <a:r>
              <a:rPr lang="en-US" altLang="ko-KR" dirty="0"/>
              <a:t>20</a:t>
            </a:r>
            <a:r>
              <a:rPr lang="ko-KR" altLang="en-US" dirty="0"/>
              <a:t>개 부류로 구분</a:t>
            </a:r>
            <a:r>
              <a:rPr lang="en-US" altLang="ko-KR" dirty="0"/>
              <a:t>. </a:t>
            </a:r>
            <a:r>
              <a:rPr lang="ko-KR" altLang="en-US" dirty="0"/>
              <a:t>텍스트로 구성되어 샘플의 길이가 다름</a:t>
            </a:r>
            <a:endParaRPr lang="en-US" altLang="ko-KR" dirty="0"/>
          </a:p>
          <a:p>
            <a:pPr lvl="1"/>
            <a:r>
              <a:rPr lang="ko-KR" altLang="en-US" dirty="0"/>
              <a:t>시계열 데이터</a:t>
            </a:r>
            <a:r>
              <a:rPr lang="en-US" altLang="ko-KR" dirty="0"/>
              <a:t>(</a:t>
            </a:r>
            <a:r>
              <a:rPr lang="ko-KR" altLang="en-US" dirty="0"/>
              <a:t>단어가 나타나는 순서가 중요</a:t>
            </a:r>
            <a:r>
              <a:rPr lang="en-US" altLang="ko-KR" dirty="0"/>
              <a:t>. 8</a:t>
            </a:r>
            <a:r>
              <a:rPr lang="ko-KR" altLang="en-US" dirty="0"/>
              <a:t>장의 순환 신경망에서 다룸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6192688" cy="47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추출과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학습의 전형적인 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실제에서는 다양한 형태로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2060848"/>
            <a:ext cx="7956376" cy="8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특징의 분별력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사람은 직관적으로 분별력</a:t>
            </a:r>
            <a:r>
              <a:rPr lang="en-US" altLang="ko-KR" baseline="-25000" dirty="0"/>
              <a:t>discriminating power</a:t>
            </a:r>
            <a:r>
              <a:rPr lang="ko-KR" altLang="en-US" dirty="0"/>
              <a:t>이 높은 특징을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3-8]</a:t>
            </a:r>
            <a:r>
              <a:rPr lang="ko-KR" altLang="en-US" dirty="0"/>
              <a:t>의 두 텀블러를 구분하는 특징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글씨 방향</a:t>
            </a:r>
            <a:r>
              <a:rPr lang="en-US" altLang="ko-KR" dirty="0"/>
              <a:t>, </a:t>
            </a:r>
            <a:r>
              <a:rPr lang="ko-KR" altLang="en-US" dirty="0"/>
              <a:t>몸통 색깔</a:t>
            </a:r>
            <a:r>
              <a:rPr lang="en-US" altLang="ko-KR" dirty="0"/>
              <a:t>, </a:t>
            </a:r>
            <a:r>
              <a:rPr lang="ko-KR" altLang="en-US" dirty="0"/>
              <a:t>손잡이 유무</a:t>
            </a:r>
            <a:r>
              <a:rPr lang="en-US" altLang="ko-KR" dirty="0"/>
              <a:t>, </a:t>
            </a:r>
            <a:r>
              <a:rPr lang="ko-KR" altLang="en-US" dirty="0"/>
              <a:t>뚜껑 유무 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뚜껑 </a:t>
            </a:r>
            <a:r>
              <a:rPr lang="ko-KR" altLang="en-US" dirty="0" err="1"/>
              <a:t>유무라는</a:t>
            </a:r>
            <a:r>
              <a:rPr lang="ko-KR" altLang="en-US" dirty="0"/>
              <a:t> 특징은 분별력이 없음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손잡이 </a:t>
            </a:r>
            <a:r>
              <a:rPr lang="ko-KR" altLang="en-US" dirty="0" err="1"/>
              <a:t>유무라는</a:t>
            </a:r>
            <a:r>
              <a:rPr lang="ko-KR" altLang="en-US" dirty="0"/>
              <a:t> 특징은 높은 분별력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29000"/>
            <a:ext cx="5045338" cy="28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특징의 분별력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학습은 높은 분별력을 지닌 특징을 사용해야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100</a:t>
            </a:r>
            <a:r>
              <a:rPr lang="ko-KR" altLang="en-US" dirty="0"/>
              <a:t>여년 전의 </a:t>
            </a:r>
            <a:r>
              <a:rPr lang="en-US" altLang="ko-KR" dirty="0"/>
              <a:t>iris </a:t>
            </a:r>
            <a:r>
              <a:rPr lang="ko-KR" altLang="en-US" dirty="0"/>
              <a:t>데이터는 사람이 네 종류의 특징을 자를 들고 직접 추출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현대에서는 붓꽃 영상을 그대로 입력하면 </a:t>
            </a:r>
            <a:r>
              <a:rPr lang="ko-KR" altLang="en-US" dirty="0" err="1"/>
              <a:t>딥러닝이</a:t>
            </a:r>
            <a:r>
              <a:rPr lang="ko-KR" altLang="en-US" dirty="0"/>
              <a:t> 최적의 특징을 추출해 줌</a:t>
            </a:r>
            <a:endParaRPr lang="en-US" altLang="ko-KR" dirty="0"/>
          </a:p>
          <a:p>
            <a:r>
              <a:rPr lang="ko-KR" altLang="en-US" dirty="0"/>
              <a:t>다양한 형태의 특징 공간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세상은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3-9(c)~(d)]</a:t>
            </a:r>
            <a:r>
              <a:rPr lang="ko-KR" altLang="en-US" dirty="0"/>
              <a:t>와 같은 비선형 데이터를 생성</a:t>
            </a:r>
            <a:r>
              <a:rPr lang="en-US" altLang="ko-KR" dirty="0"/>
              <a:t>(</a:t>
            </a:r>
            <a:r>
              <a:rPr lang="ko-KR" altLang="en-US" dirty="0"/>
              <a:t>데이터의 원천적인 성질 또는 측정이나 </a:t>
            </a:r>
            <a:r>
              <a:rPr lang="ko-KR" altLang="en-US" dirty="0" err="1"/>
              <a:t>레이블링</a:t>
            </a:r>
            <a:r>
              <a:rPr lang="ko-KR" altLang="en-US" dirty="0"/>
              <a:t> 오류</a:t>
            </a:r>
            <a:r>
              <a:rPr lang="en-US" altLang="ko-KR" dirty="0"/>
              <a:t>,</a:t>
            </a:r>
            <a:r>
              <a:rPr lang="ko-KR" altLang="en-US" dirty="0"/>
              <a:t> 비합리적인 특징 추출 알고리즘에 기인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가급적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3-9(d)]</a:t>
            </a:r>
            <a:r>
              <a:rPr lang="ko-KR" altLang="en-US" dirty="0"/>
              <a:t>보다</a:t>
            </a:r>
            <a:r>
              <a:rPr lang="en-US" altLang="ko-KR" dirty="0"/>
              <a:t> [</a:t>
            </a:r>
            <a:r>
              <a:rPr lang="ko-KR" altLang="en-US" dirty="0"/>
              <a:t>그림 </a:t>
            </a:r>
            <a:r>
              <a:rPr lang="en-US" altLang="ko-KR" dirty="0"/>
              <a:t>3-9(c)]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같은 특징을 사용해야 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97653"/>
            <a:ext cx="8172400" cy="23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5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값의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수치형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</a:t>
            </a:r>
            <a:r>
              <a:rPr lang="ko-KR" altLang="en-US" dirty="0"/>
              <a:t>의 네 개 특징은 실수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거리 개념이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실수 또는 정수 또는 </a:t>
            </a:r>
            <a:r>
              <a:rPr lang="ko-KR" altLang="en-US" dirty="0" err="1"/>
              <a:t>이진값</a:t>
            </a:r>
            <a:endParaRPr lang="en-US" altLang="ko-KR" dirty="0"/>
          </a:p>
          <a:p>
            <a:r>
              <a:rPr lang="ko-KR" altLang="en-US" dirty="0"/>
              <a:t>범주형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학점</a:t>
            </a:r>
            <a:r>
              <a:rPr lang="en-US" altLang="ko-KR" dirty="0"/>
              <a:t>, </a:t>
            </a:r>
            <a:r>
              <a:rPr lang="ko-KR" altLang="en-US" dirty="0"/>
              <a:t>수능 등급</a:t>
            </a:r>
            <a:r>
              <a:rPr lang="en-US" altLang="ko-KR" dirty="0"/>
              <a:t>, </a:t>
            </a:r>
            <a:r>
              <a:rPr lang="ko-KR" altLang="en-US" dirty="0"/>
              <a:t>혈액형</a:t>
            </a:r>
            <a:r>
              <a:rPr lang="en-US" altLang="ko-KR" dirty="0"/>
              <a:t>, </a:t>
            </a:r>
            <a:r>
              <a:rPr lang="ko-KR" altLang="en-US" dirty="0"/>
              <a:t>지역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순서형</a:t>
            </a:r>
            <a:r>
              <a:rPr lang="en-US" altLang="ko-KR" dirty="0"/>
              <a:t>: </a:t>
            </a:r>
            <a:r>
              <a:rPr lang="ko-KR" altLang="en-US" dirty="0"/>
              <a:t>학점</a:t>
            </a:r>
            <a:r>
              <a:rPr lang="en-US" altLang="ko-KR" dirty="0"/>
              <a:t>, </a:t>
            </a:r>
            <a:r>
              <a:rPr lang="ko-KR" altLang="en-US" dirty="0"/>
              <a:t>수능 등급 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거리 개념이 있음</a:t>
            </a:r>
            <a:r>
              <a:rPr lang="en-US" altLang="ko-KR" dirty="0"/>
              <a:t>. </a:t>
            </a:r>
            <a:r>
              <a:rPr lang="ko-KR" altLang="en-US" dirty="0"/>
              <a:t>순서대로 정수를 부여하면 </a:t>
            </a:r>
            <a:r>
              <a:rPr lang="ko-KR" altLang="en-US" dirty="0" err="1"/>
              <a:t>수치형으로</a:t>
            </a:r>
            <a:r>
              <a:rPr lang="ko-KR" altLang="en-US" dirty="0"/>
              <a:t> 취급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이름형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혈액형</a:t>
            </a:r>
            <a:r>
              <a:rPr lang="en-US" altLang="ko-KR" dirty="0"/>
              <a:t>, </a:t>
            </a:r>
            <a:r>
              <a:rPr lang="ko-KR" altLang="en-US" dirty="0"/>
              <a:t>지역 등으로 거리 개념이 없음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보통 </a:t>
            </a:r>
            <a:r>
              <a:rPr lang="ko-KR" altLang="en-US" dirty="0" err="1"/>
              <a:t>원핫</a:t>
            </a:r>
            <a:r>
              <a:rPr lang="en-US" altLang="ko-KR" baseline="-25000" dirty="0"/>
              <a:t>one-hot</a:t>
            </a:r>
            <a:r>
              <a:rPr lang="ko-KR" altLang="en-US" dirty="0"/>
              <a:t> 코드로 표현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A</a:t>
            </a:r>
            <a:r>
              <a:rPr lang="ko-KR" altLang="en-US" dirty="0"/>
              <a:t>형</a:t>
            </a:r>
            <a:r>
              <a:rPr lang="en-US" altLang="ko-KR" dirty="0"/>
              <a:t>(1,0,0,0), B</a:t>
            </a:r>
            <a:r>
              <a:rPr lang="ko-KR" altLang="en-US" dirty="0"/>
              <a:t>형</a:t>
            </a:r>
            <a:r>
              <a:rPr lang="en-US" altLang="ko-KR" dirty="0"/>
              <a:t>(0,1,0,0), O</a:t>
            </a:r>
            <a:r>
              <a:rPr lang="ko-KR" altLang="en-US" dirty="0"/>
              <a:t>형</a:t>
            </a:r>
            <a:r>
              <a:rPr lang="en-US" altLang="ko-KR" dirty="0"/>
              <a:t>(0,0,1,0), AB</a:t>
            </a:r>
            <a:r>
              <a:rPr lang="ko-KR" altLang="en-US" dirty="0"/>
              <a:t>형</a:t>
            </a:r>
            <a:r>
              <a:rPr lang="en-US" altLang="ko-KR" dirty="0"/>
              <a:t>(0,0,0,1)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94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3-7]</a:t>
            </a:r>
            <a:r>
              <a:rPr lang="ko-KR" altLang="en-US" dirty="0"/>
              <a:t>의 절차에 따라 필기 숫자 </a:t>
            </a:r>
            <a:r>
              <a:rPr lang="ko-KR" altLang="en-US" dirty="0" err="1"/>
              <a:t>데이터셋을</a:t>
            </a:r>
            <a:r>
              <a:rPr lang="ko-KR" altLang="en-US" dirty="0"/>
              <a:t> 가지고 프로그래밍 연습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추출을 위한 코드 작성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ko-KR" altLang="en-US" dirty="0"/>
              <a:t>이 제공하는 </a:t>
            </a:r>
            <a:r>
              <a:rPr lang="en-US" altLang="ko-KR" dirty="0"/>
              <a:t>fit </a:t>
            </a:r>
            <a:r>
              <a:rPr lang="ko-KR" altLang="en-US" dirty="0"/>
              <a:t>함수로 모델링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predict </a:t>
            </a:r>
            <a:r>
              <a:rPr lang="ko-KR" altLang="en-US" dirty="0"/>
              <a:t>함수로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818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기계학습에서 데이터의 중요성</a:t>
            </a:r>
            <a:endParaRPr lang="en-US" altLang="ko-KR" dirty="0"/>
          </a:p>
          <a:p>
            <a:pPr lvl="1"/>
            <a:r>
              <a:rPr lang="ko-KR" altLang="en-US" dirty="0"/>
              <a:t>에너지를 만드는 연료에 해당</a:t>
            </a:r>
            <a:endParaRPr lang="en-US" altLang="ko-KR" dirty="0"/>
          </a:p>
          <a:p>
            <a:pPr lvl="1"/>
            <a:r>
              <a:rPr lang="ko-KR" altLang="en-US" dirty="0"/>
              <a:t>데이터가 없으면 기계학습 적용이 불가능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가장 단순한 </a:t>
            </a:r>
            <a:r>
              <a:rPr lang="en-US" altLang="ko-KR" dirty="0"/>
              <a:t>iris </a:t>
            </a:r>
            <a:r>
              <a:rPr lang="ko-KR" altLang="en-US" dirty="0"/>
              <a:t>데이터로 시작해보자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973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화소 값을 특징으로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화소</a:t>
            </a:r>
            <a:r>
              <a:rPr lang="ko-KR" altLang="en-US" dirty="0"/>
              <a:t> 각각을 특징으로 간주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필기 숫자는 </a:t>
            </a:r>
            <a:r>
              <a:rPr lang="en-US" altLang="ko-KR" dirty="0"/>
              <a:t>8*8 </a:t>
            </a:r>
            <a:r>
              <a:rPr lang="ko-KR" altLang="en-US" dirty="0" err="1"/>
              <a:t>맵으로</a:t>
            </a:r>
            <a:r>
              <a:rPr lang="ko-KR" altLang="en-US" dirty="0"/>
              <a:t> 표현되므로 </a:t>
            </a:r>
            <a:r>
              <a:rPr lang="en-US" altLang="ko-KR" dirty="0"/>
              <a:t>64</a:t>
            </a:r>
            <a:r>
              <a:rPr lang="ko-KR" altLang="en-US" dirty="0"/>
              <a:t>차원 특징 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차원 구조를 </a:t>
            </a:r>
            <a:r>
              <a:rPr lang="en-US" altLang="ko-KR" dirty="0"/>
              <a:t>1</a:t>
            </a:r>
            <a:r>
              <a:rPr lang="ko-KR" altLang="en-US" dirty="0"/>
              <a:t>차원 구조로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프로그램 </a:t>
            </a:r>
            <a:r>
              <a:rPr lang="en-US" altLang="ko-KR" dirty="0"/>
              <a:t>3-3(a)]</a:t>
            </a:r>
            <a:r>
              <a:rPr lang="ko-KR" altLang="en-US" dirty="0"/>
              <a:t>의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24944"/>
            <a:ext cx="74104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화소 값을 특징으로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024336" cy="568863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3-4]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07~08</a:t>
            </a:r>
            <a:r>
              <a:rPr lang="ko-KR" altLang="en-US" dirty="0"/>
              <a:t>행</a:t>
            </a:r>
            <a:r>
              <a:rPr lang="en-US" altLang="ko-KR" dirty="0"/>
              <a:t>: SVC</a:t>
            </a:r>
            <a:r>
              <a:rPr lang="ko-KR" altLang="en-US" dirty="0"/>
              <a:t>로 학습 수행</a:t>
            </a:r>
            <a:r>
              <a:rPr lang="en-US" altLang="ko-KR" dirty="0"/>
              <a:t>(</a:t>
            </a:r>
            <a:r>
              <a:rPr lang="ko-KR" altLang="en-US" dirty="0"/>
              <a:t>특징 벡터 </a:t>
            </a:r>
            <a:r>
              <a:rPr lang="en-US" altLang="ko-KR" dirty="0" err="1"/>
              <a:t>digit.data</a:t>
            </a:r>
            <a:r>
              <a:rPr lang="en-US" altLang="ko-KR" dirty="0"/>
              <a:t>, </a:t>
            </a:r>
            <a:r>
              <a:rPr lang="ko-KR" altLang="en-US" dirty="0"/>
              <a:t>레이블 </a:t>
            </a:r>
            <a:r>
              <a:rPr lang="en-US" altLang="ko-KR" dirty="0" err="1"/>
              <a:t>digit.target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11~14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맨 앞의 세 개 샘플을 테스트 집합으로 간주하고 예측을 해봄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17~20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훈련 집합을 테스트 집합으로 간주하고 </a:t>
            </a:r>
            <a:r>
              <a:rPr lang="ko-KR" altLang="en-US" dirty="0" err="1"/>
              <a:t>정확률을</a:t>
            </a:r>
            <a:r>
              <a:rPr lang="ko-KR" altLang="en-US" dirty="0"/>
              <a:t> 측정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50" y="1052736"/>
            <a:ext cx="5647638" cy="53686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7984" y="332656"/>
            <a:ext cx="273630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3-1]</a:t>
            </a:r>
            <a:r>
              <a:rPr lang="ko-KR" altLang="en-US" sz="1400" dirty="0">
                <a:solidFill>
                  <a:srgbClr val="0000FF"/>
                </a:solidFill>
              </a:rPr>
              <a:t>과 매우 비슷함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49488" y="650296"/>
            <a:ext cx="450504" cy="40563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109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화소 값을 특징으로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789687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측정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객관적인 성능 측정의 중요성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선택할 때 중요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현장 설치 여부 결정할 때 중요</a:t>
            </a:r>
            <a:endParaRPr lang="en-US" altLang="ko-KR" dirty="0"/>
          </a:p>
          <a:p>
            <a:r>
              <a:rPr lang="ko-KR" altLang="en-US" dirty="0"/>
              <a:t>일반화</a:t>
            </a:r>
            <a:r>
              <a:rPr lang="en-US" altLang="ko-KR" baseline="-25000" dirty="0"/>
              <a:t>generalization</a:t>
            </a:r>
            <a:r>
              <a:rPr lang="ko-KR" altLang="en-US" dirty="0"/>
              <a:t> 능력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학습에 사용하지 않았던 새로운</a:t>
            </a:r>
            <a:r>
              <a:rPr lang="en-US" altLang="ko-KR" dirty="0"/>
              <a:t> </a:t>
            </a:r>
            <a:r>
              <a:rPr lang="ko-KR" altLang="en-US" dirty="0"/>
              <a:t>데이터에 대한 성능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확실한 방법은 실제 현장에 설치하고 성능 측정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비용 때문에 실제 적용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주어진 데이터를 분할하여 사용하는 지혜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2950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혼동 행렬과 성능 측정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혼동 행렬</a:t>
            </a:r>
            <a:r>
              <a:rPr lang="en-US" altLang="ko-KR" baseline="-25000" dirty="0"/>
              <a:t>confusion matrix</a:t>
            </a:r>
          </a:p>
          <a:p>
            <a:pPr lvl="1"/>
            <a:r>
              <a:rPr lang="ko-KR" altLang="en-US" dirty="0"/>
              <a:t>부류 별로 옳은 분류와 틀린 분류의 개수를 기록한 행렬</a:t>
            </a:r>
            <a:endParaRPr lang="en-US" altLang="ko-KR" dirty="0"/>
          </a:p>
          <a:p>
            <a:pPr lvl="2"/>
            <a:r>
              <a:rPr lang="en-US" altLang="ko-KR" i="1" dirty="0" err="1"/>
              <a:t>n</a:t>
            </a:r>
            <a:r>
              <a:rPr lang="en-US" altLang="ko-KR" i="1" baseline="-25000" dirty="0" err="1"/>
              <a:t>ij</a:t>
            </a:r>
            <a:r>
              <a:rPr lang="ko-KR" altLang="en-US" dirty="0"/>
              <a:t>는 모델이</a:t>
            </a:r>
            <a:r>
              <a:rPr lang="en-US" altLang="ko-KR" dirty="0"/>
              <a:t>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ko-KR" altLang="en-US" dirty="0"/>
              <a:t>라고 예측했는데 실제 부류는 </a:t>
            </a:r>
            <a:r>
              <a:rPr lang="en-US" altLang="ko-KR" i="1" dirty="0"/>
              <a:t>j </a:t>
            </a:r>
            <a:r>
              <a:rPr lang="ko-KR" altLang="en-US" dirty="0"/>
              <a:t>인 샘플의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이진</a:t>
            </a:r>
            <a:r>
              <a:rPr lang="en-US" altLang="ko-KR" dirty="0"/>
              <a:t> </a:t>
            </a:r>
            <a:r>
              <a:rPr lang="ko-KR" altLang="en-US" dirty="0"/>
              <a:t>분류에서 긍정</a:t>
            </a:r>
            <a:r>
              <a:rPr lang="en-US" altLang="ko-KR" baseline="-25000" dirty="0"/>
              <a:t>positive</a:t>
            </a:r>
            <a:r>
              <a:rPr lang="ko-KR" altLang="en-US" dirty="0"/>
              <a:t>과 부정</a:t>
            </a:r>
            <a:r>
              <a:rPr lang="en-US" altLang="ko-KR" baseline="-25000" dirty="0"/>
              <a:t>negative</a:t>
            </a:r>
          </a:p>
          <a:p>
            <a:pPr lvl="2"/>
            <a:r>
              <a:rPr lang="ko-KR" altLang="en-US" dirty="0"/>
              <a:t>검출하고자 하는 것이 긍정</a:t>
            </a:r>
            <a:r>
              <a:rPr lang="en-US" altLang="ko-KR" dirty="0"/>
              <a:t>(</a:t>
            </a:r>
            <a:r>
              <a:rPr lang="ko-KR" altLang="en-US" dirty="0"/>
              <a:t>환자가 긍정이고 정상인이 부정</a:t>
            </a:r>
            <a:r>
              <a:rPr lang="en-US" altLang="ko-KR" dirty="0"/>
              <a:t>, </a:t>
            </a:r>
            <a:r>
              <a:rPr lang="ko-KR" altLang="en-US" dirty="0"/>
              <a:t>불량품이 긍정이고 정상이 부정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참 긍정</a:t>
            </a:r>
            <a:r>
              <a:rPr lang="en-US" altLang="ko-KR" dirty="0"/>
              <a:t>(TP), </a:t>
            </a:r>
            <a:r>
              <a:rPr lang="ko-KR" altLang="en-US" dirty="0"/>
              <a:t>거짓 부정</a:t>
            </a:r>
            <a:r>
              <a:rPr lang="en-US" altLang="ko-KR" dirty="0"/>
              <a:t>(FN), </a:t>
            </a:r>
            <a:r>
              <a:rPr lang="ko-KR" altLang="en-US" dirty="0"/>
              <a:t>거짓 긍정</a:t>
            </a:r>
            <a:r>
              <a:rPr lang="en-US" altLang="ko-KR" dirty="0"/>
              <a:t>(FP), </a:t>
            </a:r>
            <a:r>
              <a:rPr lang="ko-KR" altLang="en-US" dirty="0"/>
              <a:t>참 부정</a:t>
            </a:r>
            <a:r>
              <a:rPr lang="en-US" altLang="ko-KR" dirty="0"/>
              <a:t>(TN)</a:t>
            </a:r>
            <a:r>
              <a:rPr lang="ko-KR" altLang="en-US" dirty="0"/>
              <a:t>의 네 경우</a:t>
            </a:r>
            <a:endParaRPr lang="en-US" altLang="ko-KR" baseline="-25000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6552728" cy="26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1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혼동 행렬과 성능 측정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널리 쓰이는 성능 측정 기준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정확률</a:t>
            </a:r>
            <a:r>
              <a:rPr lang="en-US" altLang="ko-KR" baseline="-25000" dirty="0"/>
              <a:t>accuracy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부류가 불균형일 때 성능을 제대로 반영하지 못함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특이도</a:t>
            </a:r>
            <a:r>
              <a:rPr lang="en-US" altLang="ko-KR" baseline="-25000" dirty="0"/>
              <a:t>specificity</a:t>
            </a:r>
            <a:r>
              <a:rPr lang="ko-KR" altLang="en-US" dirty="0"/>
              <a:t>와 민감도</a:t>
            </a:r>
            <a:r>
              <a:rPr lang="en-US" altLang="ko-KR" baseline="-25000" dirty="0"/>
              <a:t>sensitivity </a:t>
            </a:r>
            <a:r>
              <a:rPr lang="en-US" altLang="ko-KR" dirty="0"/>
              <a:t>(</a:t>
            </a:r>
            <a:r>
              <a:rPr lang="ko-KR" altLang="en-US" dirty="0"/>
              <a:t>의료에서 주로 사용</a:t>
            </a:r>
            <a:r>
              <a:rPr lang="en-US" altLang="ko-KR" dirty="0"/>
              <a:t>)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정밀도</a:t>
            </a:r>
            <a:r>
              <a:rPr lang="en-US" altLang="ko-KR" baseline="-25000" dirty="0"/>
              <a:t>precision</a:t>
            </a:r>
            <a:r>
              <a:rPr lang="ko-KR" altLang="en-US" dirty="0"/>
              <a:t>와 </a:t>
            </a:r>
            <a:r>
              <a:rPr lang="ko-KR" altLang="en-US" dirty="0" err="1"/>
              <a:t>재현률</a:t>
            </a:r>
            <a:r>
              <a:rPr lang="en-US" altLang="ko-KR" baseline="-25000" dirty="0"/>
              <a:t>recall</a:t>
            </a:r>
            <a:r>
              <a:rPr lang="ko-KR" altLang="en-US" dirty="0"/>
              <a:t> </a:t>
            </a:r>
            <a:r>
              <a:rPr lang="en-US" altLang="ko-KR" dirty="0"/>
              <a:t> (</a:t>
            </a:r>
            <a:r>
              <a:rPr lang="ko-KR" altLang="en-US" dirty="0"/>
              <a:t>정보검색에서 주로 사용</a:t>
            </a:r>
            <a:r>
              <a:rPr lang="en-US" altLang="ko-KR" dirty="0"/>
              <a:t>)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450021"/>
            <a:ext cx="3857625" cy="628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753036"/>
            <a:ext cx="4076700" cy="657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5228577"/>
            <a:ext cx="4095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4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집합으로 쪼개기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주어진 데이터를 적절한 비율로 훈련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테스트 집합으로 나누어 씀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선택 포함</a:t>
            </a:r>
            <a:r>
              <a:rPr lang="en-US" altLang="ko-KR" dirty="0"/>
              <a:t>: </a:t>
            </a:r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검증</a:t>
            </a:r>
            <a:r>
              <a:rPr lang="en-US" altLang="ko-KR" dirty="0"/>
              <a:t>/</a:t>
            </a:r>
            <a:r>
              <a:rPr lang="ko-KR" altLang="en-US" dirty="0"/>
              <a:t>테스트 집합으로 나눔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선택 제외</a:t>
            </a:r>
            <a:r>
              <a:rPr lang="en-US" altLang="ko-KR" dirty="0"/>
              <a:t>: </a:t>
            </a:r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집합으로 나눔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6912"/>
            <a:ext cx="584253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05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집합으로 쪼개기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는 모델 선택 제외</a:t>
            </a:r>
            <a:endParaRPr lang="en-US" altLang="ko-KR" dirty="0"/>
          </a:p>
          <a:p>
            <a:pPr lvl="1"/>
            <a:r>
              <a:rPr lang="en-US" altLang="ko-KR" dirty="0"/>
              <a:t>08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en-US" altLang="ko-KR" dirty="0" err="1"/>
              <a:t>train_test_split</a:t>
            </a:r>
            <a:r>
              <a:rPr lang="ko-KR" altLang="en-US" dirty="0"/>
              <a:t> 함수로 훈련 </a:t>
            </a:r>
            <a:r>
              <a:rPr lang="en-US" altLang="ko-KR" dirty="0"/>
              <a:t>60%, </a:t>
            </a:r>
            <a:r>
              <a:rPr lang="ko-KR" altLang="en-US" dirty="0"/>
              <a:t>테스트 </a:t>
            </a:r>
            <a:r>
              <a:rPr lang="en-US" altLang="ko-KR" dirty="0"/>
              <a:t>40%</a:t>
            </a:r>
            <a:r>
              <a:rPr lang="ko-KR" altLang="en-US" dirty="0"/>
              <a:t>로 랜덤 분할</a:t>
            </a:r>
            <a:endParaRPr lang="en-US" altLang="ko-KR" dirty="0"/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훈련 집합 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ko-KR" altLang="en-US" dirty="0"/>
              <a:t>을 </a:t>
            </a:r>
            <a:r>
              <a:rPr lang="en-US" altLang="ko-KR" dirty="0"/>
              <a:t>fit </a:t>
            </a:r>
            <a:r>
              <a:rPr lang="ko-KR" altLang="en-US" dirty="0"/>
              <a:t>함수에</a:t>
            </a:r>
            <a:r>
              <a:rPr lang="en-US" altLang="ko-KR" dirty="0"/>
              <a:t> </a:t>
            </a:r>
            <a:r>
              <a:rPr lang="ko-KR" altLang="en-US" dirty="0"/>
              <a:t>주어 학습 수행</a:t>
            </a:r>
            <a:endParaRPr lang="en-US" altLang="ko-KR" dirty="0"/>
          </a:p>
          <a:p>
            <a:pPr lvl="1"/>
            <a:r>
              <a:rPr lang="en-US" altLang="ko-KR" dirty="0"/>
              <a:t>14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테스트 집합의 특징 벡터 </a:t>
            </a:r>
            <a:r>
              <a:rPr lang="en-US" altLang="ko-KR" dirty="0" err="1"/>
              <a:t>x_test</a:t>
            </a:r>
            <a:r>
              <a:rPr lang="ko-KR" altLang="en-US" dirty="0"/>
              <a:t>를 </a:t>
            </a:r>
            <a:r>
              <a:rPr lang="en-US" altLang="ko-KR" dirty="0"/>
              <a:t>predict </a:t>
            </a:r>
            <a:r>
              <a:rPr lang="ko-KR" altLang="en-US" dirty="0"/>
              <a:t>함수에 주어 예측 수행</a:t>
            </a:r>
            <a:endParaRPr lang="en-US" altLang="ko-KR" dirty="0"/>
          </a:p>
          <a:p>
            <a:pPr lvl="1"/>
            <a:r>
              <a:rPr lang="en-US" altLang="ko-KR" dirty="0"/>
              <a:t>17~20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테스트 집합의 레이블 </a:t>
            </a:r>
            <a:r>
              <a:rPr lang="en-US" altLang="ko-KR" dirty="0" err="1"/>
              <a:t>y_test</a:t>
            </a:r>
            <a:r>
              <a:rPr lang="ko-KR" altLang="en-US" dirty="0"/>
              <a:t>를 가지고 혼동 행렬 계산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68960"/>
            <a:ext cx="7924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집합으로 쪼개기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4924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36340" y="1556792"/>
            <a:ext cx="288032" cy="273630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64088" y="833514"/>
            <a:ext cx="3528392" cy="5072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예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  <a:r>
              <a:rPr lang="ko-KR" altLang="en-US" sz="1400" dirty="0">
                <a:solidFill>
                  <a:srgbClr val="0000FF"/>
                </a:solidFill>
              </a:rPr>
              <a:t>부류 </a:t>
            </a:r>
            <a:r>
              <a:rPr lang="en-US" altLang="ko-KR" sz="1400" dirty="0">
                <a:solidFill>
                  <a:srgbClr val="0000FF"/>
                </a:solidFill>
              </a:rPr>
              <a:t>3</a:t>
            </a:r>
            <a:r>
              <a:rPr lang="ko-KR" altLang="en-US" sz="1400" dirty="0">
                <a:solidFill>
                  <a:srgbClr val="0000FF"/>
                </a:solidFill>
              </a:rPr>
              <a:t>에 속하는 </a:t>
            </a:r>
            <a:r>
              <a:rPr lang="en-US" altLang="ko-KR" sz="1400" dirty="0">
                <a:solidFill>
                  <a:srgbClr val="0000FF"/>
                </a:solidFill>
              </a:rPr>
              <a:t>75</a:t>
            </a:r>
            <a:r>
              <a:rPr lang="ko-KR" altLang="en-US" sz="1400" dirty="0">
                <a:solidFill>
                  <a:srgbClr val="0000FF"/>
                </a:solidFill>
              </a:rPr>
              <a:t>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샘플 중 </a:t>
            </a:r>
            <a:r>
              <a:rPr lang="en-US" altLang="ko-KR" sz="1400" dirty="0">
                <a:solidFill>
                  <a:srgbClr val="0000FF"/>
                </a:solidFill>
              </a:rPr>
              <a:t>73</a:t>
            </a:r>
            <a:r>
              <a:rPr lang="ko-KR" altLang="en-US" sz="1400" dirty="0">
                <a:solidFill>
                  <a:srgbClr val="0000FF"/>
                </a:solidFill>
              </a:rPr>
              <a:t>개를 </a:t>
            </a:r>
            <a:r>
              <a:rPr lang="en-US" altLang="ko-KR" sz="1400" dirty="0">
                <a:solidFill>
                  <a:srgbClr val="0000FF"/>
                </a:solidFill>
              </a:rPr>
              <a:t>3, 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개를 </a:t>
            </a:r>
            <a:r>
              <a:rPr lang="en-US" altLang="ko-KR" sz="1400" dirty="0">
                <a:solidFill>
                  <a:srgbClr val="0000FF"/>
                </a:solidFill>
              </a:rPr>
              <a:t>2, 1</a:t>
            </a:r>
            <a:r>
              <a:rPr lang="ko-KR" altLang="en-US" sz="1400" dirty="0">
                <a:solidFill>
                  <a:srgbClr val="0000FF"/>
                </a:solidFill>
              </a:rPr>
              <a:t>개를 </a:t>
            </a:r>
            <a:r>
              <a:rPr lang="en-US" altLang="ko-KR" sz="1400" dirty="0">
                <a:solidFill>
                  <a:srgbClr val="0000FF"/>
                </a:solidFill>
              </a:rPr>
              <a:t>7</a:t>
            </a:r>
            <a:r>
              <a:rPr lang="ko-KR" altLang="en-US" sz="1400" dirty="0">
                <a:solidFill>
                  <a:srgbClr val="0000FF"/>
                </a:solidFill>
              </a:rPr>
              <a:t>로 인식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261955" y="1268760"/>
            <a:ext cx="162417" cy="238823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57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집합으로 쪼개기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2603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7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사이킷런</a:t>
            </a:r>
            <a:r>
              <a:rPr lang="en-US" altLang="ko-KR" dirty="0"/>
              <a:t>(</a:t>
            </a:r>
            <a:r>
              <a:rPr lang="en-US" altLang="ko-KR" dirty="0" err="1"/>
              <a:t>scikit</a:t>
            </a:r>
            <a:r>
              <a:rPr lang="en-US" altLang="ko-KR" dirty="0"/>
              <a:t>-learn) </a:t>
            </a:r>
            <a:r>
              <a:rPr lang="ko-KR" altLang="en-US" dirty="0"/>
              <a:t>라이브러리 설치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pip install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명령어로 라이브러리 설치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04864"/>
            <a:ext cx="764035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집합 나누기의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우연히 높은 </a:t>
            </a:r>
            <a:r>
              <a:rPr lang="ko-KR" altLang="en-US" dirty="0" err="1"/>
              <a:t>정확률</a:t>
            </a:r>
            <a:r>
              <a:rPr lang="ko-KR" altLang="en-US" dirty="0"/>
              <a:t> 또는 우연히 낮은 </a:t>
            </a:r>
            <a:r>
              <a:rPr lang="ko-KR" altLang="en-US" dirty="0" err="1"/>
              <a:t>정확률</a:t>
            </a:r>
            <a:r>
              <a:rPr lang="ko-KR" altLang="en-US" dirty="0"/>
              <a:t> 발생 가능성</a:t>
            </a:r>
            <a:endParaRPr lang="en-US" altLang="ko-KR" dirty="0"/>
          </a:p>
          <a:p>
            <a:r>
              <a:rPr lang="en-US" altLang="ko-KR" dirty="0"/>
              <a:t>k-</a:t>
            </a:r>
            <a:r>
              <a:rPr lang="ko-KR" altLang="en-US" dirty="0"/>
              <a:t>겹 교차 검증</a:t>
            </a:r>
            <a:r>
              <a:rPr lang="en-US" altLang="ko-KR" baseline="-25000" dirty="0"/>
              <a:t>k-fold 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훈련 집합을 </a:t>
            </a:r>
            <a:r>
              <a:rPr lang="en-US" altLang="ko-KR" dirty="0"/>
              <a:t>k</a:t>
            </a:r>
            <a:r>
              <a:rPr lang="ko-KR" altLang="en-US" dirty="0"/>
              <a:t>개의 부분집합으로 나누어 사용</a:t>
            </a:r>
            <a:r>
              <a:rPr lang="en-US" altLang="ko-KR" dirty="0"/>
              <a:t>. </a:t>
            </a:r>
            <a:r>
              <a:rPr lang="ko-KR" altLang="en-US" dirty="0"/>
              <a:t>한 개를 남겨두고 </a:t>
            </a:r>
            <a:r>
              <a:rPr lang="en-US" altLang="ko-KR" dirty="0"/>
              <a:t>k-1</a:t>
            </a:r>
            <a:r>
              <a:rPr lang="ko-KR" altLang="en-US" dirty="0"/>
              <a:t>개로 학습한 다음 남겨둔 것으로 성능 측정</a:t>
            </a:r>
            <a:r>
              <a:rPr lang="en-US" altLang="ko-KR" dirty="0"/>
              <a:t>. k</a:t>
            </a:r>
            <a:r>
              <a:rPr lang="ko-KR" altLang="en-US" dirty="0"/>
              <a:t>개의 성능을 평균하여 신뢰도 높임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73" y="908720"/>
            <a:ext cx="5184576" cy="54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7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3-6]</a:t>
            </a:r>
            <a:r>
              <a:rPr lang="ko-KR" altLang="en-US" dirty="0"/>
              <a:t>은 </a:t>
            </a:r>
            <a:r>
              <a:rPr lang="en-US" altLang="ko-KR" dirty="0"/>
              <a:t>digit </a:t>
            </a:r>
            <a:r>
              <a:rPr lang="ko-KR" altLang="en-US" dirty="0"/>
              <a:t>데이터에 교차 검증 적용</a:t>
            </a:r>
            <a:r>
              <a:rPr lang="en-US" altLang="ko-KR" dirty="0"/>
              <a:t>(</a:t>
            </a:r>
            <a:r>
              <a:rPr lang="ko-KR" altLang="en-US" dirty="0"/>
              <a:t>모델 선택 제외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cross_val_score</a:t>
            </a:r>
            <a:r>
              <a:rPr lang="en-US" altLang="ko-KR" dirty="0"/>
              <a:t> </a:t>
            </a:r>
            <a:r>
              <a:rPr lang="ko-KR" altLang="en-US" dirty="0"/>
              <a:t>함수가</a:t>
            </a:r>
            <a:r>
              <a:rPr lang="en-US" altLang="ko-KR" dirty="0"/>
              <a:t> </a:t>
            </a:r>
            <a:r>
              <a:rPr lang="ko-KR" altLang="en-US" dirty="0"/>
              <a:t>교차 검증 수행해줌</a:t>
            </a:r>
            <a:r>
              <a:rPr lang="en-US" altLang="ko-KR" dirty="0"/>
              <a:t>(cv=5</a:t>
            </a:r>
            <a:r>
              <a:rPr lang="ko-KR" altLang="en-US" dirty="0"/>
              <a:t>는 </a:t>
            </a:r>
            <a:r>
              <a:rPr lang="en-US" altLang="ko-KR" dirty="0"/>
              <a:t>5-</a:t>
            </a:r>
            <a:r>
              <a:rPr lang="ko-KR" altLang="en-US" dirty="0"/>
              <a:t>겹 교차 검증하라는 뜻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 </a:t>
            </a:r>
            <a:r>
              <a:rPr lang="ko-KR" altLang="en-US" dirty="0" err="1"/>
              <a:t>정확률이</a:t>
            </a:r>
            <a:r>
              <a:rPr lang="ko-KR" altLang="en-US" dirty="0"/>
              <a:t> 들쭉날쭉</a:t>
            </a:r>
            <a:r>
              <a:rPr lang="en-US" altLang="ko-KR" dirty="0"/>
              <a:t>. </a:t>
            </a:r>
            <a:r>
              <a:rPr lang="ko-KR" altLang="en-US" dirty="0"/>
              <a:t>한번만 시도하는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의 위험성을 잘 보여줌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를 크게 하면 신뢰도 높아지지만 실행 시간이 더 걸림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610598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93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인식을 하나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지금까지는 모델</a:t>
            </a:r>
            <a:r>
              <a:rPr lang="en-US" altLang="ko-KR" dirty="0"/>
              <a:t>(</a:t>
            </a:r>
            <a:r>
              <a:rPr lang="ko-KR" altLang="en-US" dirty="0"/>
              <a:t>분류기</a:t>
            </a:r>
            <a:r>
              <a:rPr lang="en-US" altLang="ko-KR" dirty="0"/>
              <a:t>)</a:t>
            </a:r>
            <a:r>
              <a:rPr lang="ko-KR" altLang="en-US" dirty="0"/>
              <a:t>의 원리에 대한 이해없이 프로그래밍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지금까지 기계 학습 모델인 </a:t>
            </a:r>
            <a:r>
              <a:rPr lang="en-US" altLang="ko-KR" dirty="0"/>
              <a:t>SVM</a:t>
            </a:r>
            <a:r>
              <a:rPr lang="ko-KR" altLang="en-US" dirty="0"/>
              <a:t>을 블랙 박스로 보고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동작 원리에 대한 이해 없으면 언젠가 한계가 드러남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6330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공간을 분할하는 결정 경계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인공지능의 인식은 철저히 수학에 의존</a:t>
            </a:r>
            <a:endParaRPr lang="en-US" altLang="ko-KR" dirty="0"/>
          </a:p>
          <a:p>
            <a:pPr lvl="1"/>
            <a:r>
              <a:rPr lang="ko-KR" altLang="en-US" dirty="0"/>
              <a:t>샘플은 특징 벡터로 표현되며</a:t>
            </a:r>
            <a:r>
              <a:rPr lang="en-US" altLang="ko-KR" dirty="0"/>
              <a:t>, </a:t>
            </a:r>
            <a:r>
              <a:rPr lang="ko-KR" altLang="en-US" dirty="0"/>
              <a:t>특징 벡터는 특징 공간의 한 점에 해당</a:t>
            </a:r>
            <a:endParaRPr lang="en-US" altLang="ko-KR" dirty="0"/>
          </a:p>
          <a:p>
            <a:pPr lvl="1"/>
            <a:r>
              <a:rPr lang="ko-KR" altLang="en-US" dirty="0"/>
              <a:t>인식 알고리즘은 원래 특징 공간을 성능을 높이는데 더 유리한 새로운 특징 공간으로 여러 차례 변환한 다음 최종적으로 특징 공간을 분할하여 부류를 결정</a:t>
            </a:r>
            <a:endParaRPr lang="en-US" altLang="ko-KR" dirty="0"/>
          </a:p>
          <a:p>
            <a:pPr lvl="1"/>
            <a:r>
              <a:rPr lang="ko-KR" altLang="en-US" dirty="0"/>
              <a:t>특징 공간 변환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8" y="2591316"/>
            <a:ext cx="7696200" cy="733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344480"/>
            <a:ext cx="5872613" cy="30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87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공간을 분할하는 결정 경계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특징 공간을 분할하는 결정 경계</a:t>
            </a:r>
            <a:r>
              <a:rPr lang="en-US" altLang="ko-KR" baseline="-25000" dirty="0"/>
              <a:t>decision boundary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3-14]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차원과 </a:t>
            </a:r>
            <a:r>
              <a:rPr lang="en-US" altLang="ko-KR" dirty="0"/>
              <a:t>3</a:t>
            </a:r>
            <a:r>
              <a:rPr lang="ko-KR" altLang="en-US" dirty="0"/>
              <a:t>차원 예</a:t>
            </a:r>
            <a:endParaRPr lang="en-US" altLang="ko-KR" dirty="0"/>
          </a:p>
          <a:p>
            <a:pPr lvl="1"/>
            <a:r>
              <a:rPr lang="en-US" altLang="ko-KR" dirty="0"/>
              <a:t>2~3</a:t>
            </a:r>
            <a:r>
              <a:rPr lang="ko-KR" altLang="en-US" dirty="0"/>
              <a:t>차원은 그림을 그릴 수 있는데 </a:t>
            </a:r>
            <a:r>
              <a:rPr lang="en-US" altLang="ko-KR" dirty="0"/>
              <a:t>4</a:t>
            </a:r>
            <a:r>
              <a:rPr lang="ko-KR" altLang="en-US" dirty="0"/>
              <a:t>차원 이상은 수학적 상상력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현대 기계 학습이 다루는 데이터</a:t>
            </a:r>
            <a:endParaRPr lang="en-US" altLang="ko-KR" baseline="-25000" dirty="0"/>
          </a:p>
          <a:p>
            <a:pPr lvl="1"/>
            <a:r>
              <a:rPr lang="ko-KR" altLang="en-US" dirty="0"/>
              <a:t>수백</a:t>
            </a:r>
            <a:r>
              <a:rPr lang="en-US" altLang="ko-KR" dirty="0"/>
              <a:t>~</a:t>
            </a:r>
            <a:r>
              <a:rPr lang="ko-KR" altLang="en-US" dirty="0"/>
              <a:t>수만 차원 특징 공간</a:t>
            </a:r>
            <a:endParaRPr lang="en-US" altLang="ko-KR" dirty="0"/>
          </a:p>
          <a:p>
            <a:pPr lvl="1"/>
            <a:r>
              <a:rPr lang="ko-KR" altLang="en-US" dirty="0"/>
              <a:t>고차원 공간에서 부류들이 서로 꼬여있는 매우 복잡한 분포</a:t>
            </a:r>
            <a:endParaRPr lang="en-US" altLang="ko-KR" dirty="0"/>
          </a:p>
          <a:p>
            <a:pPr lvl="1"/>
            <a:r>
              <a:rPr lang="ko-KR" altLang="en-US" dirty="0" err="1"/>
              <a:t>딥러닝은</a:t>
            </a:r>
            <a:r>
              <a:rPr lang="ko-KR" altLang="en-US" dirty="0"/>
              <a:t> 층을 깊게 하여 여러 단계의 특징 공간 변환을 수행</a:t>
            </a:r>
            <a:r>
              <a:rPr lang="en-US" altLang="ko-KR" dirty="0"/>
              <a:t>(</a:t>
            </a:r>
            <a:r>
              <a:rPr lang="ko-KR" altLang="en-US" dirty="0"/>
              <a:t>특징 학습 또는 표현 학습이라 부름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5090208" cy="28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4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공간을 분할하는 결정 경계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528392" cy="5688632"/>
          </a:xfrm>
        </p:spPr>
        <p:txBody>
          <a:bodyPr/>
          <a:lstStyle/>
          <a:p>
            <a:r>
              <a:rPr lang="ko-KR" altLang="en-US" dirty="0"/>
              <a:t>결정 경계를 정하는 문제에서 고려 사항</a:t>
            </a:r>
            <a:endParaRPr lang="en-US" altLang="ko-KR" dirty="0"/>
          </a:p>
          <a:p>
            <a:pPr lvl="1"/>
            <a:r>
              <a:rPr lang="ko-KR" altLang="en-US" dirty="0"/>
              <a:t>비선형 분류기</a:t>
            </a:r>
            <a:r>
              <a:rPr lang="en-US" altLang="ko-KR" baseline="-25000" dirty="0"/>
              <a:t>nonlinear classifier</a:t>
            </a:r>
            <a:r>
              <a:rPr lang="ko-KR" altLang="en-US" baseline="-25000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과잉</a:t>
            </a:r>
            <a:r>
              <a:rPr lang="en-US" altLang="ko-KR" dirty="0"/>
              <a:t> </a:t>
            </a:r>
            <a:r>
              <a:rPr lang="ko-KR" altLang="en-US" dirty="0"/>
              <a:t>적합</a:t>
            </a:r>
            <a:r>
              <a:rPr lang="en-US" altLang="ko-KR" baseline="-25000" dirty="0"/>
              <a:t>overfitting</a:t>
            </a:r>
            <a:r>
              <a:rPr lang="ko-KR" altLang="en-US" dirty="0"/>
              <a:t> 회피</a:t>
            </a:r>
            <a:endParaRPr lang="en-US" altLang="ko-KR" dirty="0"/>
          </a:p>
          <a:p>
            <a:pPr lvl="2"/>
            <a:r>
              <a:rPr lang="ko-KR" altLang="en-US" dirty="0"/>
              <a:t>과잉 적합은 아웃라이어를</a:t>
            </a:r>
            <a:r>
              <a:rPr lang="en-US" altLang="ko-KR" dirty="0"/>
              <a:t> </a:t>
            </a:r>
            <a:r>
              <a:rPr lang="ko-KR" altLang="en-US" dirty="0"/>
              <a:t>맞히려고 과다하게 복잡한 결정 경계를 만드는 현상</a:t>
            </a:r>
            <a:endParaRPr lang="en-US" altLang="ko-KR" dirty="0"/>
          </a:p>
          <a:p>
            <a:pPr lvl="2"/>
            <a:r>
              <a:rPr lang="ko-KR" altLang="en-US" dirty="0"/>
              <a:t>훈련 집합에 대한 성능은 높지만 테스트 집합에 대해서는 형편없는 성능</a:t>
            </a:r>
            <a:r>
              <a:rPr lang="en-US" altLang="ko-KR" dirty="0"/>
              <a:t>(</a:t>
            </a:r>
            <a:r>
              <a:rPr lang="ko-KR" altLang="en-US" dirty="0"/>
              <a:t>낮은 일반화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원인과 </a:t>
            </a:r>
            <a:r>
              <a:rPr lang="ko-KR" altLang="en-US" dirty="0" err="1"/>
              <a:t>대처법은</a:t>
            </a:r>
            <a:r>
              <a:rPr lang="ko-KR" altLang="en-US" dirty="0"/>
              <a:t> </a:t>
            </a:r>
            <a:r>
              <a:rPr lang="en-US" altLang="ko-KR" dirty="0"/>
              <a:t>5.6.2</a:t>
            </a:r>
            <a:r>
              <a:rPr lang="ko-KR" altLang="en-US" dirty="0"/>
              <a:t>항에서 설명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08720"/>
            <a:ext cx="3171675" cy="2443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69" y="3568566"/>
            <a:ext cx="5148064" cy="26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3.7.2 SVM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동기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100% </a:t>
            </a:r>
            <a:r>
              <a:rPr lang="ko-KR" altLang="en-US" dirty="0" err="1"/>
              <a:t>정확률인</a:t>
            </a:r>
            <a:r>
              <a:rPr lang="ko-KR" altLang="en-US" dirty="0"/>
              <a:t> 두 분류기 ②와 ③은 같은가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596336" cy="44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3.7.2 SVM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학습의 목적은 일반화 능력을 극대화하는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SVM</a:t>
            </a:r>
            <a:r>
              <a:rPr lang="ko-KR" altLang="en-US" dirty="0"/>
              <a:t>은 일반화 능력을 높이려 여백을 최대화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분류기 ②는 빨간색 부류에 조금만 변형이 생겨도 결정 경계를 넘을 가능성</a:t>
            </a:r>
            <a:r>
              <a:rPr lang="en-US" altLang="ko-KR" dirty="0"/>
              <a:t>. ③</a:t>
            </a:r>
            <a:r>
              <a:rPr lang="ko-KR" altLang="en-US" dirty="0"/>
              <a:t>은 두 부류 모두에 대해 멀리 떨어져 있어 경계를 넘을 가능성이 낮음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SVM</a:t>
            </a:r>
            <a:r>
              <a:rPr lang="ko-KR" altLang="en-US" dirty="0"/>
              <a:t>은 두 부류까지의 거리인 </a:t>
            </a:r>
            <a:r>
              <a:rPr lang="en-US" altLang="ko-KR" dirty="0"/>
              <a:t>2s</a:t>
            </a:r>
            <a:r>
              <a:rPr lang="ko-KR" altLang="en-US" dirty="0"/>
              <a:t>를 여백</a:t>
            </a:r>
            <a:r>
              <a:rPr lang="en-US" altLang="ko-KR" baseline="-25000" dirty="0"/>
              <a:t>margin</a:t>
            </a:r>
            <a:r>
              <a:rPr lang="ko-KR" altLang="en-US" dirty="0"/>
              <a:t>이라 부름</a:t>
            </a:r>
            <a:r>
              <a:rPr lang="en-US" altLang="ko-KR" dirty="0"/>
              <a:t>. SVM </a:t>
            </a:r>
            <a:r>
              <a:rPr lang="ko-KR" altLang="en-US" dirty="0"/>
              <a:t>학습 알고리즘은 여백을 최대화하는 결정 경계를 찾음</a:t>
            </a:r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을 비선형 </a:t>
            </a:r>
            <a:r>
              <a:rPr lang="ko-KR" altLang="en-US" dirty="0" err="1"/>
              <a:t>분류기로</a:t>
            </a:r>
            <a:r>
              <a:rPr lang="ko-KR" altLang="en-US" dirty="0"/>
              <a:t>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</a:t>
            </a:r>
            <a:r>
              <a:rPr lang="en-US" altLang="ko-KR" dirty="0"/>
              <a:t>SVM</a:t>
            </a:r>
            <a:r>
              <a:rPr lang="ko-KR" altLang="en-US" dirty="0"/>
              <a:t>은 선형 분류기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3-17(a)])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커널 트릭을 사용하여 비선형 분류기로 확장</a:t>
            </a:r>
            <a:r>
              <a:rPr lang="en-US" altLang="ko-KR" dirty="0"/>
              <a:t>(</a:t>
            </a:r>
            <a:r>
              <a:rPr lang="ko-KR" altLang="en-US" dirty="0"/>
              <a:t>커널 함수를 사용하여 선형 공간을 비선형 공간으로 변형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3-17(b)])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커널</a:t>
            </a:r>
            <a:r>
              <a:rPr lang="en-US" altLang="ko-KR" dirty="0"/>
              <a:t> </a:t>
            </a:r>
            <a:r>
              <a:rPr lang="ko-KR" altLang="en-US" dirty="0"/>
              <a:t>함수로는 </a:t>
            </a:r>
            <a:r>
              <a:rPr lang="en-US" altLang="ko-KR" dirty="0"/>
              <a:t>polynomial function, radial basis function, sigmoid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커널 함수의 종류와 커널 함수의</a:t>
            </a:r>
            <a:r>
              <a:rPr lang="en-US" altLang="ko-KR" dirty="0"/>
              <a:t> </a:t>
            </a:r>
            <a:r>
              <a:rPr lang="ko-KR" altLang="en-US" dirty="0"/>
              <a:t>모양을 조절하는 매개변수는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6901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78497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3.7.2 SVM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라는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지금까지 모든 샘플을 옳게 분류하는 경우를 다룸</a:t>
            </a:r>
            <a:r>
              <a:rPr lang="en-US" altLang="ko-KR" dirty="0"/>
              <a:t>. </a:t>
            </a:r>
            <a:r>
              <a:rPr lang="ko-KR" altLang="en-US" dirty="0"/>
              <a:t>실제로는 오류를 허용하는 수밖에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</a:t>
            </a:r>
            <a:r>
              <a:rPr lang="ko-KR" altLang="en-US" dirty="0"/>
              <a:t>를 크게 하면</a:t>
            </a:r>
            <a:r>
              <a:rPr lang="en-US" altLang="ko-KR" dirty="0"/>
              <a:t>, </a:t>
            </a:r>
            <a:r>
              <a:rPr lang="ko-KR" altLang="en-US" dirty="0"/>
              <a:t>잘못 분류한 훈련 집합의 샘플을 적은데 여백이 </a:t>
            </a:r>
            <a:r>
              <a:rPr lang="ko-KR" altLang="en-US" dirty="0" err="1"/>
              <a:t>작아짐</a:t>
            </a:r>
            <a:r>
              <a:rPr lang="en-US" altLang="ko-KR" dirty="0"/>
              <a:t>(</a:t>
            </a:r>
            <a:r>
              <a:rPr lang="ko-KR" altLang="en-US" dirty="0"/>
              <a:t>훈련 집합에 대한 </a:t>
            </a:r>
            <a:r>
              <a:rPr lang="ko-KR" altLang="en-US" dirty="0" err="1"/>
              <a:t>정확률은</a:t>
            </a:r>
            <a:r>
              <a:rPr lang="ko-KR" altLang="en-US" dirty="0"/>
              <a:t> 높지만 일반화 능력 떨어짐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</a:t>
            </a:r>
            <a:r>
              <a:rPr lang="ko-KR" altLang="en-US" dirty="0"/>
              <a:t>를 작게 하면</a:t>
            </a:r>
            <a:r>
              <a:rPr lang="en-US" altLang="ko-KR" dirty="0"/>
              <a:t>,</a:t>
            </a:r>
            <a:r>
              <a:rPr lang="ko-KR" altLang="en-US" dirty="0"/>
              <a:t> 여백은 큰데 잘못 분류한 샘플이 </a:t>
            </a:r>
            <a:r>
              <a:rPr lang="ko-KR" altLang="en-US" dirty="0" err="1"/>
              <a:t>많아짐</a:t>
            </a:r>
            <a:r>
              <a:rPr lang="en-US" altLang="ko-KR" dirty="0"/>
              <a:t>(</a:t>
            </a:r>
            <a:r>
              <a:rPr lang="ko-KR" altLang="en-US" dirty="0"/>
              <a:t>훈련 집합에 대한 </a:t>
            </a:r>
            <a:r>
              <a:rPr lang="ko-KR" altLang="en-US" dirty="0" err="1"/>
              <a:t>정확률은</a:t>
            </a:r>
            <a:r>
              <a:rPr lang="ko-KR" altLang="en-US" dirty="0"/>
              <a:t> 낮지만 일반화 능력 높아짐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3-4]</a:t>
            </a:r>
            <a:r>
              <a:rPr lang="ko-KR" altLang="en-US" dirty="0"/>
              <a:t>의 </a:t>
            </a:r>
            <a:r>
              <a:rPr lang="en-US" altLang="ko-KR" dirty="0"/>
              <a:t>07</a:t>
            </a:r>
            <a:r>
              <a:rPr lang="ko-KR" altLang="en-US" dirty="0"/>
              <a:t>행</a:t>
            </a:r>
            <a:endParaRPr lang="en-US" altLang="ko-KR" dirty="0"/>
          </a:p>
          <a:p>
            <a:pPr lvl="1"/>
            <a:r>
              <a:rPr lang="ko-KR" altLang="en-US" dirty="0"/>
              <a:t>커널 함수로 기본값</a:t>
            </a:r>
            <a:r>
              <a:rPr lang="en-US" altLang="ko-KR" dirty="0"/>
              <a:t> </a:t>
            </a:r>
            <a:r>
              <a:rPr lang="en-US" altLang="ko-KR" dirty="0" err="1"/>
              <a:t>rbf</a:t>
            </a:r>
            <a:r>
              <a:rPr lang="ko-KR" altLang="en-US" dirty="0"/>
              <a:t>를 사용</a:t>
            </a:r>
            <a:r>
              <a:rPr lang="en-US" altLang="ko-KR" dirty="0"/>
              <a:t>. gamma</a:t>
            </a:r>
            <a:r>
              <a:rPr lang="ko-KR" altLang="en-US" dirty="0"/>
              <a:t>는 </a:t>
            </a:r>
            <a:r>
              <a:rPr lang="en-US" altLang="ko-KR" dirty="0" err="1"/>
              <a:t>rbf</a:t>
            </a:r>
            <a:r>
              <a:rPr lang="en-US" altLang="ko-KR" dirty="0"/>
              <a:t> </a:t>
            </a:r>
            <a:r>
              <a:rPr lang="ko-KR" altLang="en-US" dirty="0"/>
              <a:t>관련한 매개변수</a:t>
            </a:r>
            <a:endParaRPr lang="en-US" altLang="ko-KR" dirty="0"/>
          </a:p>
          <a:p>
            <a:pPr lvl="1"/>
            <a:r>
              <a:rPr lang="en-US" altLang="ko-KR" dirty="0"/>
              <a:t>C=10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373216"/>
            <a:ext cx="411885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3.1.1 iris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데이터셋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3-1(a)]: iris </a:t>
            </a:r>
            <a:r>
              <a:rPr lang="ko-KR" altLang="en-US" dirty="0" err="1"/>
              <a:t>데이터셋</a:t>
            </a:r>
            <a:r>
              <a:rPr lang="ko-KR" altLang="en-US" dirty="0"/>
              <a:t> 읽기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01</a:t>
            </a:r>
            <a:r>
              <a:rPr lang="ko-KR" altLang="en-US" dirty="0"/>
              <a:t>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모듈의 </a:t>
            </a:r>
            <a:r>
              <a:rPr lang="en-US" altLang="ko-KR" dirty="0"/>
              <a:t>datasets </a:t>
            </a:r>
            <a:r>
              <a:rPr lang="ko-KR" altLang="en-US" dirty="0"/>
              <a:t>클래스를 불러옴</a:t>
            </a:r>
            <a:endParaRPr lang="en-US" altLang="ko-KR" dirty="0"/>
          </a:p>
          <a:p>
            <a:pPr lvl="1"/>
            <a:r>
              <a:rPr lang="en-US" altLang="ko-KR" dirty="0"/>
              <a:t>03</a:t>
            </a:r>
            <a:r>
              <a:rPr lang="ko-KR" altLang="en-US" dirty="0"/>
              <a:t>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load_iris</a:t>
            </a:r>
            <a:r>
              <a:rPr lang="en-US" altLang="ko-KR" dirty="0"/>
              <a:t> </a:t>
            </a:r>
            <a:r>
              <a:rPr lang="ko-KR" altLang="en-US" dirty="0"/>
              <a:t>함수를 호출해 </a:t>
            </a:r>
            <a:r>
              <a:rPr lang="en-US" altLang="ko-KR" dirty="0"/>
              <a:t>iris </a:t>
            </a:r>
            <a:r>
              <a:rPr lang="ko-KR" altLang="en-US" dirty="0" err="1"/>
              <a:t>데이터셋을</a:t>
            </a:r>
            <a:r>
              <a:rPr lang="ko-KR" altLang="en-US" dirty="0"/>
              <a:t> 읽어 객체 </a:t>
            </a:r>
            <a:r>
              <a:rPr lang="en-US" altLang="ko-KR" dirty="0"/>
              <a:t>d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/>
              <a:t>04</a:t>
            </a:r>
            <a:r>
              <a:rPr lang="ko-KR" altLang="en-US" dirty="0"/>
              <a:t>행</a:t>
            </a:r>
            <a:r>
              <a:rPr lang="en-US" altLang="ko-KR" dirty="0"/>
              <a:t>:</a:t>
            </a:r>
            <a:r>
              <a:rPr lang="ko-KR" altLang="en-US" dirty="0"/>
              <a:t> 객체 </a:t>
            </a:r>
            <a:r>
              <a:rPr lang="en-US" altLang="ko-KR" dirty="0"/>
              <a:t>d</a:t>
            </a:r>
            <a:r>
              <a:rPr lang="ko-KR" altLang="en-US" dirty="0"/>
              <a:t>의 </a:t>
            </a:r>
            <a:r>
              <a:rPr lang="en-US" altLang="ko-KR" dirty="0"/>
              <a:t>DESCR </a:t>
            </a:r>
            <a:r>
              <a:rPr lang="ko-KR" altLang="en-US" dirty="0"/>
              <a:t>변수를 출력</a:t>
            </a:r>
            <a:endParaRPr lang="en-US" altLang="ko-KR" dirty="0"/>
          </a:p>
          <a:p>
            <a:r>
              <a:rPr lang="ko-KR" altLang="en-US" dirty="0"/>
              <a:t>기계 학습의 용어</a:t>
            </a:r>
            <a:endParaRPr lang="en-US" altLang="ko-KR" dirty="0"/>
          </a:p>
          <a:p>
            <a:pPr lvl="1"/>
            <a:r>
              <a:rPr lang="ko-KR" altLang="en-US" dirty="0"/>
              <a:t>샘플로 구성되는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ko-KR" altLang="en-US" dirty="0"/>
              <a:t>특징으로 구성되는 특징 벡터</a:t>
            </a:r>
            <a:r>
              <a:rPr lang="en-US" altLang="ko-KR" dirty="0"/>
              <a:t>(feature vector)</a:t>
            </a:r>
          </a:p>
          <a:p>
            <a:pPr lvl="1"/>
            <a:r>
              <a:rPr lang="ko-KR" altLang="en-US" dirty="0"/>
              <a:t>부류</a:t>
            </a:r>
            <a:r>
              <a:rPr lang="en-US" altLang="ko-KR" dirty="0"/>
              <a:t>(class)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2" y="5949280"/>
            <a:ext cx="7382208" cy="5444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2" y="1484784"/>
            <a:ext cx="6534078" cy="15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3.1.1 iris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데이터셋 읽기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914954"/>
            <a:ext cx="4878306" cy="4530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5446341"/>
            <a:ext cx="4878306" cy="11324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793" y="2818258"/>
            <a:ext cx="5648890" cy="187220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339752" y="3091638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5776" y="2958415"/>
            <a:ext cx="15121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dirty="0"/>
              <a:t>세 개의 부류</a:t>
            </a:r>
            <a:endParaRPr 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122612" y="2420888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94070" y="2290340"/>
            <a:ext cx="213391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dirty="0"/>
              <a:t>네 개의 특징</a:t>
            </a:r>
            <a:r>
              <a:rPr lang="en-US" altLang="ko-KR" sz="1600" dirty="0"/>
              <a:t>(feature)</a:t>
            </a:r>
            <a:endParaRPr 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2122612" y="1603760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94071" y="1440183"/>
            <a:ext cx="15121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en-US" altLang="ko-KR" sz="1600" dirty="0"/>
              <a:t>150</a:t>
            </a:r>
            <a:r>
              <a:rPr lang="ko-KR" altLang="en-US" sz="1600" dirty="0"/>
              <a:t>개의 샘플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967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" y="3916100"/>
            <a:ext cx="6679082" cy="25016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1" y="1484784"/>
            <a:ext cx="6702672" cy="2448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3.1.1 iris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데이터셋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의 내용 살피기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448332"/>
            <a:ext cx="1749399" cy="3460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 err="1">
                <a:solidFill>
                  <a:srgbClr val="0000FF"/>
                </a:solidFill>
              </a:rPr>
              <a:t>d.data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특징 벡터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889" y="6155993"/>
            <a:ext cx="1548172" cy="3460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 err="1">
                <a:solidFill>
                  <a:srgbClr val="0000FF"/>
                </a:solidFill>
              </a:rPr>
              <a:t>d.target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레이블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583668" y="5971245"/>
            <a:ext cx="288032" cy="5040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2353689" y="5938967"/>
            <a:ext cx="446084" cy="42603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학습에서 데이터셋의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샘플을 특징 벡터와</a:t>
            </a:r>
            <a:r>
              <a:rPr lang="en-US" altLang="ko-KR" dirty="0"/>
              <a:t> </a:t>
            </a:r>
            <a:r>
              <a:rPr lang="ko-KR" altLang="en-US" dirty="0"/>
              <a:t>레이블로 표현</a:t>
            </a:r>
            <a:endParaRPr lang="en-US" altLang="ko-KR" dirty="0"/>
          </a:p>
          <a:p>
            <a:pPr lvl="1"/>
            <a:r>
              <a:rPr lang="ko-KR" altLang="en-US" dirty="0"/>
              <a:t>특징 벡터는 </a:t>
            </a:r>
            <a:r>
              <a:rPr lang="en-US" altLang="ko-KR" b="1" dirty="0"/>
              <a:t>x</a:t>
            </a:r>
            <a:r>
              <a:rPr lang="ko-KR" altLang="en-US" dirty="0"/>
              <a:t>로 표기</a:t>
            </a:r>
            <a:r>
              <a:rPr lang="en-US" altLang="ko-KR" dirty="0"/>
              <a:t>(d</a:t>
            </a:r>
            <a:r>
              <a:rPr lang="ko-KR" altLang="en-US" dirty="0"/>
              <a:t>는 특징의 </a:t>
            </a:r>
            <a:r>
              <a:rPr lang="ko-KR" altLang="en-US" dirty="0" err="1"/>
              <a:t>개수로서</a:t>
            </a:r>
            <a:r>
              <a:rPr lang="ko-KR" altLang="en-US" dirty="0"/>
              <a:t> 특징 벡터의 차원이라 부름</a:t>
            </a:r>
            <a:r>
              <a:rPr lang="en-US" altLang="ko-KR" dirty="0"/>
              <a:t>)</a:t>
            </a:r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레이블은 </a:t>
            </a:r>
            <a:r>
              <a:rPr lang="en-US" altLang="ko-KR" dirty="0"/>
              <a:t>0,1,2,…,c-1</a:t>
            </a:r>
            <a:r>
              <a:rPr lang="ko-KR" altLang="en-US" dirty="0"/>
              <a:t>의 값 또는 </a:t>
            </a:r>
            <a:r>
              <a:rPr lang="en-US" altLang="ko-KR" dirty="0"/>
              <a:t>1,2,…,c-1,c</a:t>
            </a:r>
            <a:r>
              <a:rPr lang="ko-KR" altLang="en-US" dirty="0"/>
              <a:t>의 값 또는 </a:t>
            </a:r>
            <a:r>
              <a:rPr lang="ko-KR" altLang="en-US" dirty="0" err="1"/>
              <a:t>원핫</a:t>
            </a:r>
            <a:r>
              <a:rPr lang="ko-KR" altLang="en-US" dirty="0"/>
              <a:t> 코드</a:t>
            </a:r>
            <a:endParaRPr lang="en-US" altLang="ko-KR" dirty="0"/>
          </a:p>
          <a:p>
            <a:pPr lvl="2"/>
            <a:r>
              <a:rPr lang="ko-KR" altLang="en-US" dirty="0" err="1"/>
              <a:t>원핫</a:t>
            </a:r>
            <a:r>
              <a:rPr lang="ko-KR" altLang="en-US" dirty="0"/>
              <a:t> 코드는 한 요소만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이진열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Setosa</a:t>
            </a:r>
            <a:r>
              <a:rPr lang="ko-KR" altLang="en-US" dirty="0"/>
              <a:t>는 </a:t>
            </a:r>
            <a:r>
              <a:rPr lang="en-US" altLang="ko-KR" dirty="0"/>
              <a:t>(1,0,0), Versicolor</a:t>
            </a:r>
            <a:r>
              <a:rPr lang="ko-KR" altLang="en-US" dirty="0"/>
              <a:t>는</a:t>
            </a:r>
            <a:r>
              <a:rPr lang="en-US" altLang="ko-KR" dirty="0"/>
              <a:t> (0,1,0), </a:t>
            </a:r>
            <a:r>
              <a:rPr lang="en-US" altLang="ko-KR" dirty="0" err="1"/>
              <a:t>Virginica</a:t>
            </a:r>
            <a:r>
              <a:rPr lang="ko-KR" altLang="en-US" dirty="0"/>
              <a:t>는 </a:t>
            </a:r>
            <a:r>
              <a:rPr lang="en-US" altLang="ko-KR" dirty="0"/>
              <a:t>(0,0,1)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6992"/>
            <a:ext cx="4828789" cy="3317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32" y="1700808"/>
            <a:ext cx="32385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1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적용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모델링과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3-1(c)]</a:t>
            </a:r>
          </a:p>
          <a:p>
            <a:pPr lvl="1"/>
            <a:r>
              <a:rPr lang="en-US" altLang="ko-KR" dirty="0"/>
              <a:t>SVM(support</a:t>
            </a:r>
            <a:r>
              <a:rPr lang="ko-KR" altLang="en-US" dirty="0"/>
              <a:t> </a:t>
            </a:r>
            <a:r>
              <a:rPr lang="en-US" altLang="ko-KR" dirty="0"/>
              <a:t>vector machine)</a:t>
            </a:r>
            <a:r>
              <a:rPr lang="ko-KR" altLang="en-US" dirty="0"/>
              <a:t>이라는 기계 학습 모델을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09</a:t>
            </a:r>
            <a:r>
              <a:rPr lang="ko-KR" altLang="en-US" dirty="0"/>
              <a:t>행</a:t>
            </a:r>
            <a:r>
              <a:rPr lang="en-US" altLang="ko-KR" dirty="0"/>
              <a:t>: SVM</a:t>
            </a:r>
            <a:r>
              <a:rPr lang="ko-KR" altLang="en-US" dirty="0"/>
              <a:t>의 분류기 모델 </a:t>
            </a:r>
            <a:r>
              <a:rPr lang="en-US" altLang="ko-KR" dirty="0"/>
              <a:t>SVC </a:t>
            </a:r>
            <a:r>
              <a:rPr lang="ko-KR" altLang="en-US" dirty="0"/>
              <a:t>클래스의</a:t>
            </a:r>
            <a:r>
              <a:rPr lang="en-US" altLang="ko-KR" dirty="0"/>
              <a:t> </a:t>
            </a:r>
            <a:r>
              <a:rPr lang="ko-KR" altLang="en-US" dirty="0"/>
              <a:t>객체를 생성하여 </a:t>
            </a:r>
            <a:r>
              <a:rPr lang="en-US" altLang="ko-KR" dirty="0"/>
              <a:t>s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객체 </a:t>
            </a:r>
            <a:r>
              <a:rPr lang="en-US" altLang="ko-KR" dirty="0"/>
              <a:t>s</a:t>
            </a:r>
            <a:r>
              <a:rPr lang="ko-KR" altLang="en-US" dirty="0"/>
              <a:t>의 </a:t>
            </a:r>
            <a:r>
              <a:rPr lang="en-US" altLang="ko-KR" dirty="0"/>
              <a:t>fit </a:t>
            </a:r>
            <a:r>
              <a:rPr lang="ko-KR" altLang="en-US" dirty="0"/>
              <a:t>함수는 훈련</a:t>
            </a:r>
            <a:r>
              <a:rPr lang="en-US" altLang="ko-KR" dirty="0"/>
              <a:t> </a:t>
            </a:r>
            <a:r>
              <a:rPr lang="ko-KR" altLang="en-US" dirty="0"/>
              <a:t>집합을</a:t>
            </a:r>
            <a:r>
              <a:rPr lang="en-US" altLang="ko-KR" dirty="0"/>
              <a:t> </a:t>
            </a:r>
            <a:r>
              <a:rPr lang="ko-KR" altLang="en-US" dirty="0"/>
              <a:t>가지고 학습을 수행</a:t>
            </a:r>
            <a:r>
              <a:rPr lang="en-US" altLang="ko-KR" dirty="0"/>
              <a:t>(</a:t>
            </a:r>
            <a:r>
              <a:rPr lang="ko-KR" altLang="en-US" dirty="0"/>
              <a:t>매개변수로 특징 벡터 </a:t>
            </a:r>
            <a:r>
              <a:rPr lang="en-US" altLang="ko-KR" dirty="0" err="1"/>
              <a:t>iris.data</a:t>
            </a:r>
            <a:r>
              <a:rPr lang="ko-KR" altLang="en-US" dirty="0"/>
              <a:t>와 레이블 </a:t>
            </a:r>
            <a:r>
              <a:rPr lang="en-US" altLang="ko-KR" dirty="0" err="1"/>
              <a:t>iris,target</a:t>
            </a:r>
            <a:r>
              <a:rPr lang="ko-KR" altLang="en-US" dirty="0"/>
              <a:t>을 설정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13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객체 </a:t>
            </a:r>
            <a:r>
              <a:rPr lang="en-US" altLang="ko-KR" dirty="0"/>
              <a:t>s</a:t>
            </a:r>
            <a:r>
              <a:rPr lang="ko-KR" altLang="en-US" dirty="0"/>
              <a:t>의 </a:t>
            </a:r>
            <a:r>
              <a:rPr lang="en-US" altLang="ko-KR" dirty="0"/>
              <a:t>predict </a:t>
            </a:r>
            <a:r>
              <a:rPr lang="ko-KR" altLang="en-US" dirty="0"/>
              <a:t>함수는 테스트 집합을 가지고 예측 수행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1629"/>
            <a:ext cx="6732041" cy="332188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547664" y="3140968"/>
            <a:ext cx="1303345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43808" y="2924944"/>
            <a:ext cx="108012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123728" y="4050696"/>
            <a:ext cx="432048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55776" y="3824047"/>
            <a:ext cx="2657989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테스트 집합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0" y="2188754"/>
            <a:ext cx="172819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하이퍼</a:t>
            </a:r>
            <a:r>
              <a:rPr lang="ko-KR" altLang="en-US" sz="1400" dirty="0">
                <a:solidFill>
                  <a:srgbClr val="0000FF"/>
                </a:solidFill>
              </a:rPr>
              <a:t> 매개변수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2681336" y="2398382"/>
            <a:ext cx="450504" cy="30082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547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2277</Words>
  <Application>Microsoft Office PowerPoint</Application>
  <PresentationFormat>화면 슬라이드 쇼(4:3)</PresentationFormat>
  <Paragraphs>553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Arial</vt:lpstr>
      <vt:lpstr>나눔손글씨 펜</vt:lpstr>
      <vt:lpstr>Wingdings</vt:lpstr>
      <vt:lpstr>HY견고딕</vt:lpstr>
      <vt:lpstr>맑은 고딕</vt:lpstr>
      <vt:lpstr>1_Office 테마</vt:lpstr>
      <vt:lpstr>PowerPoint 프레젠테이션</vt:lpstr>
      <vt:lpstr>Preview</vt:lpstr>
      <vt:lpstr>3.1 기계학습 기초</vt:lpstr>
      <vt:lpstr>3.1.1 데이터셋 읽기</vt:lpstr>
      <vt:lpstr>3.1.1 iris 데이터셋 읽기</vt:lpstr>
      <vt:lpstr>3.1.1 iris 데이터셋 읽기</vt:lpstr>
      <vt:lpstr>3.1.1 iris 데이터셋 읽기</vt:lpstr>
      <vt:lpstr>3.1.1 기계 학습에서 데이터셋의 표현</vt:lpstr>
      <vt:lpstr>3.1.2 기계 학습 적용: 모델링과 예측</vt:lpstr>
      <vt:lpstr>3.1.2 기계 학습 적용: 모델링과 예측</vt:lpstr>
      <vt:lpstr>3.2 인공지능 제품의 설계와 구현</vt:lpstr>
      <vt:lpstr>3.2.1 인공지능 설계 사례: 과일 등급을 분류하는 기계</vt:lpstr>
      <vt:lpstr>3.2.1 인공지능 설계 사례: 과일 등급을 분류하는 기계</vt:lpstr>
      <vt:lpstr>3.2.2 규칙 기반 vs. 고전적 기계 학습 vs. 딥러닝</vt:lpstr>
      <vt:lpstr>3.2.2 규칙 기반 vs. 고전적 기계 학습 vs. 딥러닝</vt:lpstr>
      <vt:lpstr>3.3 데이터에 대한 이해</vt:lpstr>
      <vt:lpstr>3.3.1 특징 공간에서 데이터 분포</vt:lpstr>
      <vt:lpstr>3.3.1 특징 공간에서 데이터 분포</vt:lpstr>
      <vt:lpstr>3.3.1 특징 공간에서 데이터 분포</vt:lpstr>
      <vt:lpstr>3.3.2 영상 데이터 사례: 필기 숫자</vt:lpstr>
      <vt:lpstr>3.3.2 영상 데이터 사례: 필기 숫자</vt:lpstr>
      <vt:lpstr>3.3.2 영상 데이터 사례: 필기 숫자</vt:lpstr>
      <vt:lpstr>3.3.3 영상 데이터 사례: lfw 얼굴 데이터셋</vt:lpstr>
      <vt:lpstr>3.3.4 텍스트 데이터 사례: 20newsgroups</vt:lpstr>
      <vt:lpstr>3.4 특징 추출과 표현</vt:lpstr>
      <vt:lpstr>3.4.1 특징의 분별력</vt:lpstr>
      <vt:lpstr>3.4.1 특징의 분별력</vt:lpstr>
      <vt:lpstr>3.4.2 특징 값의 종류</vt:lpstr>
      <vt:lpstr>3.5 필기 숫자 인식</vt:lpstr>
      <vt:lpstr>3.5.1 화소 값을 특징으로 사용</vt:lpstr>
      <vt:lpstr>3.5.1 화소 값을 특징으로 사용</vt:lpstr>
      <vt:lpstr>3.5.1 화소 값을 특징으로 사용</vt:lpstr>
      <vt:lpstr>3.6 성능 측정</vt:lpstr>
      <vt:lpstr>3.6.1 혼동 행렬과 성능 측정 기준</vt:lpstr>
      <vt:lpstr>3.6.1 혼동 행렬과 성능 측정 기준</vt:lpstr>
      <vt:lpstr>3.6.2 훈련/검증/테스트 집합으로 쪼개기</vt:lpstr>
      <vt:lpstr>3.6.2 훈련/검증/테스트 집합으로 쪼개기</vt:lpstr>
      <vt:lpstr>3.6.2 훈련/검증/테스트 집합으로 쪼개기</vt:lpstr>
      <vt:lpstr>3.6.2 훈련/검증/테스트 집합으로 쪼개기</vt:lpstr>
      <vt:lpstr>3.6.3 교차 검증</vt:lpstr>
      <vt:lpstr>3.6.3 교차 검증</vt:lpstr>
      <vt:lpstr>3.7 인공지능은 어떻게 인식을 하나?</vt:lpstr>
      <vt:lpstr>3.7.1 특징 공간을 분할하는 결정 경계</vt:lpstr>
      <vt:lpstr>3.7.1 특징 공간을 분할하는 결정 경계</vt:lpstr>
      <vt:lpstr>3.7.1 특징 공간을 분할하는 결정 경계</vt:lpstr>
      <vt:lpstr>3.7.2 SVM의 원리</vt:lpstr>
      <vt:lpstr>3.7.2 SVM의 원리</vt:lpstr>
      <vt:lpstr>3.7.2 SVM의 원리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이규영</cp:lastModifiedBy>
  <cp:revision>212</cp:revision>
  <dcterms:created xsi:type="dcterms:W3CDTF">2006-10-05T04:04:58Z</dcterms:created>
  <dcterms:modified xsi:type="dcterms:W3CDTF">2022-04-01T12:26:35Z</dcterms:modified>
</cp:coreProperties>
</file>